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5"/>
  </p:notesMasterIdLst>
  <p:handoutMasterIdLst>
    <p:handoutMasterId r:id="rId96"/>
  </p:handoutMasterIdLst>
  <p:sldIdLst>
    <p:sldId id="334" r:id="rId2"/>
    <p:sldId id="379" r:id="rId3"/>
    <p:sldId id="374" r:id="rId4"/>
    <p:sldId id="376" r:id="rId5"/>
    <p:sldId id="347" r:id="rId6"/>
    <p:sldId id="335" r:id="rId7"/>
    <p:sldId id="329" r:id="rId8"/>
    <p:sldId id="367" r:id="rId9"/>
    <p:sldId id="368" r:id="rId10"/>
    <p:sldId id="371" r:id="rId11"/>
    <p:sldId id="370" r:id="rId12"/>
    <p:sldId id="372" r:id="rId13"/>
    <p:sldId id="377" r:id="rId14"/>
    <p:sldId id="307" r:id="rId15"/>
    <p:sldId id="281" r:id="rId16"/>
    <p:sldId id="283" r:id="rId17"/>
    <p:sldId id="323" r:id="rId18"/>
    <p:sldId id="298" r:id="rId19"/>
    <p:sldId id="289" r:id="rId20"/>
    <p:sldId id="345" r:id="rId21"/>
    <p:sldId id="346" r:id="rId22"/>
    <p:sldId id="287" r:id="rId23"/>
    <p:sldId id="286" r:id="rId24"/>
    <p:sldId id="264" r:id="rId25"/>
    <p:sldId id="265" r:id="rId26"/>
    <p:sldId id="375" r:id="rId27"/>
    <p:sldId id="292" r:id="rId28"/>
    <p:sldId id="293" r:id="rId29"/>
    <p:sldId id="361" r:id="rId30"/>
    <p:sldId id="362" r:id="rId31"/>
    <p:sldId id="363" r:id="rId32"/>
    <p:sldId id="282" r:id="rId33"/>
    <p:sldId id="314" r:id="rId34"/>
    <p:sldId id="271" r:id="rId35"/>
    <p:sldId id="349" r:id="rId36"/>
    <p:sldId id="348" r:id="rId37"/>
    <p:sldId id="272" r:id="rId38"/>
    <p:sldId id="342" r:id="rId39"/>
    <p:sldId id="294" r:id="rId40"/>
    <p:sldId id="295" r:id="rId41"/>
    <p:sldId id="305" r:id="rId42"/>
    <p:sldId id="343" r:id="rId43"/>
    <p:sldId id="280" r:id="rId44"/>
    <p:sldId id="350" r:id="rId45"/>
    <p:sldId id="274" r:id="rId46"/>
    <p:sldId id="351" r:id="rId47"/>
    <p:sldId id="275" r:id="rId48"/>
    <p:sldId id="369" r:id="rId49"/>
    <p:sldId id="267" r:id="rId50"/>
    <p:sldId id="352" r:id="rId51"/>
    <p:sldId id="266" r:id="rId52"/>
    <p:sldId id="353" r:id="rId53"/>
    <p:sldId id="354" r:id="rId54"/>
    <p:sldId id="303" r:id="rId55"/>
    <p:sldId id="355" r:id="rId56"/>
    <p:sldId id="356" r:id="rId57"/>
    <p:sldId id="300" r:id="rId58"/>
    <p:sldId id="301" r:id="rId59"/>
    <p:sldId id="357" r:id="rId60"/>
    <p:sldId id="304" r:id="rId61"/>
    <p:sldId id="308" r:id="rId62"/>
    <p:sldId id="336" r:id="rId63"/>
    <p:sldId id="339" r:id="rId64"/>
    <p:sldId id="365" r:id="rId65"/>
    <p:sldId id="358" r:id="rId66"/>
    <p:sldId id="337" r:id="rId67"/>
    <p:sldId id="359" r:id="rId68"/>
    <p:sldId id="360" r:id="rId69"/>
    <p:sldId id="344" r:id="rId70"/>
    <p:sldId id="364" r:id="rId71"/>
    <p:sldId id="312" r:id="rId72"/>
    <p:sldId id="315" r:id="rId73"/>
    <p:sldId id="317" r:id="rId74"/>
    <p:sldId id="321" r:id="rId75"/>
    <p:sldId id="296" r:id="rId76"/>
    <p:sldId id="277" r:id="rId77"/>
    <p:sldId id="299" r:id="rId78"/>
    <p:sldId id="302" r:id="rId79"/>
    <p:sldId id="309" r:id="rId80"/>
    <p:sldId id="311" r:id="rId81"/>
    <p:sldId id="279" r:id="rId82"/>
    <p:sldId id="290" r:id="rId83"/>
    <p:sldId id="316" r:id="rId84"/>
    <p:sldId id="319" r:id="rId85"/>
    <p:sldId id="366" r:id="rId86"/>
    <p:sldId id="325" r:id="rId87"/>
    <p:sldId id="326" r:id="rId88"/>
    <p:sldId id="327" r:id="rId89"/>
    <p:sldId id="328" r:id="rId90"/>
    <p:sldId id="378" r:id="rId91"/>
    <p:sldId id="338" r:id="rId92"/>
    <p:sldId id="340" r:id="rId93"/>
    <p:sldId id="341"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50003A-1785-4073-AD3C-18D4E6AAA19F}">
          <p14:sldIdLst>
            <p14:sldId id="334"/>
            <p14:sldId id="379"/>
            <p14:sldId id="374"/>
            <p14:sldId id="376"/>
            <p14:sldId id="347"/>
            <p14:sldId id="335"/>
            <p14:sldId id="329"/>
            <p14:sldId id="367"/>
            <p14:sldId id="368"/>
            <p14:sldId id="371"/>
            <p14:sldId id="370"/>
            <p14:sldId id="372"/>
            <p14:sldId id="377"/>
            <p14:sldId id="307"/>
            <p14:sldId id="281"/>
            <p14:sldId id="283"/>
            <p14:sldId id="323"/>
            <p14:sldId id="298"/>
            <p14:sldId id="289"/>
            <p14:sldId id="345"/>
            <p14:sldId id="346"/>
            <p14:sldId id="287"/>
            <p14:sldId id="286"/>
            <p14:sldId id="264"/>
            <p14:sldId id="265"/>
            <p14:sldId id="375"/>
          </p14:sldIdLst>
        </p14:section>
        <p14:section name="Untitled Section" id="{C99511B7-6F86-44C2-A3DC-552AB67CDFDF}">
          <p14:sldIdLst>
            <p14:sldId id="292"/>
            <p14:sldId id="293"/>
            <p14:sldId id="361"/>
            <p14:sldId id="362"/>
            <p14:sldId id="363"/>
            <p14:sldId id="282"/>
            <p14:sldId id="314"/>
            <p14:sldId id="271"/>
            <p14:sldId id="349"/>
            <p14:sldId id="348"/>
            <p14:sldId id="272"/>
            <p14:sldId id="342"/>
            <p14:sldId id="294"/>
            <p14:sldId id="295"/>
            <p14:sldId id="305"/>
            <p14:sldId id="343"/>
            <p14:sldId id="280"/>
            <p14:sldId id="350"/>
            <p14:sldId id="274"/>
            <p14:sldId id="351"/>
            <p14:sldId id="275"/>
            <p14:sldId id="369"/>
            <p14:sldId id="267"/>
            <p14:sldId id="352"/>
            <p14:sldId id="266"/>
            <p14:sldId id="353"/>
            <p14:sldId id="354"/>
            <p14:sldId id="303"/>
            <p14:sldId id="355"/>
            <p14:sldId id="356"/>
            <p14:sldId id="300"/>
            <p14:sldId id="301"/>
            <p14:sldId id="357"/>
            <p14:sldId id="304"/>
            <p14:sldId id="308"/>
            <p14:sldId id="336"/>
            <p14:sldId id="339"/>
            <p14:sldId id="365"/>
            <p14:sldId id="358"/>
            <p14:sldId id="337"/>
            <p14:sldId id="359"/>
            <p14:sldId id="360"/>
            <p14:sldId id="344"/>
            <p14:sldId id="364"/>
            <p14:sldId id="312"/>
            <p14:sldId id="315"/>
            <p14:sldId id="317"/>
            <p14:sldId id="321"/>
            <p14:sldId id="296"/>
            <p14:sldId id="277"/>
            <p14:sldId id="299"/>
            <p14:sldId id="302"/>
            <p14:sldId id="309"/>
            <p14:sldId id="311"/>
            <p14:sldId id="279"/>
            <p14:sldId id="290"/>
            <p14:sldId id="316"/>
            <p14:sldId id="319"/>
            <p14:sldId id="366"/>
            <p14:sldId id="325"/>
            <p14:sldId id="326"/>
            <p14:sldId id="327"/>
            <p14:sldId id="328"/>
            <p14:sldId id="378"/>
            <p14:sldId id="338"/>
            <p14:sldId id="340"/>
            <p14:sldId id="3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sa Flanagan" initials="TF" lastIdx="1" clrIdx="0">
    <p:extLst>
      <p:ext uri="{19B8F6BF-5375-455C-9EA6-DF929625EA0E}">
        <p15:presenceInfo xmlns:p15="http://schemas.microsoft.com/office/powerpoint/2012/main" userId="5caeb1a065f6ba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47" autoAdjust="0"/>
    <p:restoredTop sz="86357" autoAdjust="0"/>
  </p:normalViewPr>
  <p:slideViewPr>
    <p:cSldViewPr>
      <p:cViewPr varScale="1">
        <p:scale>
          <a:sx n="100" d="100"/>
          <a:sy n="100" d="100"/>
        </p:scale>
        <p:origin x="103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5-18T10:53:36.418" idx="1">
    <p:pos x="3929" y="1566"/>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3F9DD1-BC6B-4A71-8428-2234669DDA64}" type="datetimeFigureOut">
              <a:rPr lang="en-US" smtClean="0"/>
              <a:pPr/>
              <a:t>5/22/23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29CF9D-050F-4D17-AF8A-9A932746A74D}"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D9190-ACE6-4E9E-8752-88DD0C32E54E}" type="datetimeFigureOut">
              <a:rPr lang="en-US" smtClean="0"/>
              <a:pPr/>
              <a:t>5/22/23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F736FD-1A3E-4F6B-8710-70A00B0AB34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a:t>
            </a:r>
          </a:p>
        </p:txBody>
      </p:sp>
      <p:sp>
        <p:nvSpPr>
          <p:cNvPr id="4" name="Slide Number Placeholder 3"/>
          <p:cNvSpPr>
            <a:spLocks noGrp="1"/>
          </p:cNvSpPr>
          <p:nvPr>
            <p:ph type="sldNum" sz="quarter" idx="5"/>
          </p:nvPr>
        </p:nvSpPr>
        <p:spPr/>
        <p:txBody>
          <a:bodyPr/>
          <a:lstStyle/>
          <a:p>
            <a:fld id="{2CF736FD-1A3E-4F6B-8710-70A00B0AB347}" type="slidenum">
              <a:rPr lang="en-US" smtClean="0"/>
              <a:pPr/>
              <a:t>8</a:t>
            </a:fld>
            <a:endParaRPr lang="en-US" dirty="0"/>
          </a:p>
        </p:txBody>
      </p:sp>
    </p:spTree>
    <p:extLst>
      <p:ext uri="{BB962C8B-B14F-4D97-AF65-F5344CB8AC3E}">
        <p14:creationId xmlns:p14="http://schemas.microsoft.com/office/powerpoint/2010/main" val="100563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736FD-1A3E-4F6B-8710-70A00B0AB347}"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F736FD-1A3E-4F6B-8710-70A00B0AB347}" type="slidenum">
              <a:rPr lang="en-US" smtClean="0"/>
              <a:pPr/>
              <a:t>49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736FD-1A3E-4F6B-8710-70A00B0AB347}" type="slidenum">
              <a:rPr lang="en-US" smtClean="0"/>
              <a:pPr/>
              <a:t>64</a:t>
            </a:fld>
            <a:endParaRPr lang="en-US" dirty="0"/>
          </a:p>
        </p:txBody>
      </p:sp>
    </p:spTree>
    <p:extLst>
      <p:ext uri="{BB962C8B-B14F-4D97-AF65-F5344CB8AC3E}">
        <p14:creationId xmlns:p14="http://schemas.microsoft.com/office/powerpoint/2010/main" val="84220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736FD-1A3E-4F6B-8710-70A00B0AB347}" type="slidenum">
              <a:rPr lang="en-US" smtClean="0"/>
              <a:pPr/>
              <a:t>67</a:t>
            </a:fld>
            <a:endParaRPr lang="en-US" dirty="0"/>
          </a:p>
        </p:txBody>
      </p:sp>
    </p:spTree>
    <p:extLst>
      <p:ext uri="{BB962C8B-B14F-4D97-AF65-F5344CB8AC3E}">
        <p14:creationId xmlns:p14="http://schemas.microsoft.com/office/powerpoint/2010/main" val="3260015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F736FD-1A3E-4F6B-8710-70A00B0AB347}" type="slidenum">
              <a:rPr lang="en-US" smtClean="0"/>
              <a:pPr/>
              <a:t>70</a:t>
            </a:fld>
            <a:endParaRPr lang="en-US" dirty="0"/>
          </a:p>
        </p:txBody>
      </p:sp>
    </p:spTree>
    <p:extLst>
      <p:ext uri="{BB962C8B-B14F-4D97-AF65-F5344CB8AC3E}">
        <p14:creationId xmlns:p14="http://schemas.microsoft.com/office/powerpoint/2010/main" val="267729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736FD-1A3E-4F6B-8710-70A00B0AB347}" type="slidenum">
              <a:rPr lang="en-US" smtClean="0"/>
              <a:pPr/>
              <a:t>74</a:t>
            </a:fld>
            <a:endParaRPr lang="en-US" dirty="0"/>
          </a:p>
        </p:txBody>
      </p:sp>
    </p:spTree>
    <p:extLst>
      <p:ext uri="{BB962C8B-B14F-4D97-AF65-F5344CB8AC3E}">
        <p14:creationId xmlns:p14="http://schemas.microsoft.com/office/powerpoint/2010/main" val="24508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B0F35BB-83A0-4781-8FD3-76B1EEF55CF4}" type="datetimeFigureOut">
              <a:rPr lang="en-US" smtClean="0"/>
              <a:pPr/>
              <a:t>5/22/23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65F9C88D-459A-4EA9-8ED6-B7672634723A}"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0F35BB-83A0-4781-8FD3-76B1EEF55CF4}"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F9C88D-459A-4EA9-8ED6-B7672634723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0F35BB-83A0-4781-8FD3-76B1EEF55CF4}"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F9C88D-459A-4EA9-8ED6-B7672634723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0F35BB-83A0-4781-8FD3-76B1EEF55CF4}"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F9C88D-459A-4EA9-8ED6-B767263472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B0F35BB-83A0-4781-8FD3-76B1EEF55CF4}" type="datetimeFigureOut">
              <a:rPr lang="en-US" smtClean="0"/>
              <a:pPr/>
              <a:t>5/22/23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65F9C88D-459A-4EA9-8ED6-B7672634723A}"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0F35BB-83A0-4781-8FD3-76B1EEF55CF4}" type="datetimeFigureOut">
              <a:rPr lang="en-US" smtClean="0"/>
              <a:pPr/>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F9C88D-459A-4EA9-8ED6-B7672634723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B0F35BB-83A0-4781-8FD3-76B1EEF55CF4}" type="datetimeFigureOut">
              <a:rPr lang="en-US" smtClean="0"/>
              <a:pPr/>
              <a:t>5/22/23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F9C88D-459A-4EA9-8ED6-B7672634723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B0F35BB-83A0-4781-8FD3-76B1EEF55CF4}" type="datetimeFigureOut">
              <a:rPr lang="en-US" smtClean="0"/>
              <a:pPr/>
              <a:t>5/22/23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F9C88D-459A-4EA9-8ED6-B7672634723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F35BB-83A0-4781-8FD3-76B1EEF55CF4}" type="datetimeFigureOut">
              <a:rPr lang="en-US" smtClean="0"/>
              <a:pPr/>
              <a:t>5/22/23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F9C88D-459A-4EA9-8ED6-B7672634723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B0F35BB-83A0-4781-8FD3-76B1EEF55CF4}" type="datetimeFigureOut">
              <a:rPr lang="en-US" smtClean="0"/>
              <a:pPr/>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F9C88D-459A-4EA9-8ED6-B7672634723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B0F35BB-83A0-4781-8FD3-76B1EEF55CF4}" type="datetimeFigureOut">
              <a:rPr lang="en-US" smtClean="0"/>
              <a:pPr/>
              <a:t>5/22/23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F9C88D-459A-4EA9-8ED6-B7672634723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B0F35BB-83A0-4781-8FD3-76B1EEF55CF4}" type="datetimeFigureOut">
              <a:rPr lang="en-US" smtClean="0"/>
              <a:pPr/>
              <a:t>5/22/23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5F9C88D-459A-4EA9-8ED6-B7672634723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6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304976"/>
          </a:xfrm>
        </p:spPr>
        <p:txBody>
          <a:bodyPr>
            <a:normAutofit/>
          </a:bodyPr>
          <a:lstStyle/>
          <a:p>
            <a:r>
              <a:rPr lang="en-US" dirty="0"/>
              <a:t>SHAVUOT/PENTECOST</a:t>
            </a:r>
          </a:p>
        </p:txBody>
      </p:sp>
      <p:sp>
        <p:nvSpPr>
          <p:cNvPr id="3" name="Content Placeholder 2"/>
          <p:cNvSpPr>
            <a:spLocks noGrp="1"/>
          </p:cNvSpPr>
          <p:nvPr>
            <p:ph idx="1"/>
          </p:nvPr>
        </p:nvSpPr>
        <p:spPr/>
        <p:txBody>
          <a:bodyPr/>
          <a:lstStyle/>
          <a:p>
            <a:endParaRPr lang="en-US" dirty="0"/>
          </a:p>
        </p:txBody>
      </p:sp>
      <p:pic>
        <p:nvPicPr>
          <p:cNvPr id="12290" name="Picture 2" descr="https://tse1.mm.bing.net/th?id=OIP.PYyRbqWZjSunR9Q-9CwuqgEsDy&amp;pid=15.1&amp;P=0&amp;w=231&amp;h=1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0678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24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3901C-051D-4F38-8224-02E8459B678E}"/>
              </a:ext>
            </a:extLst>
          </p:cNvPr>
          <p:cNvSpPr>
            <a:spLocks noGrp="1"/>
          </p:cNvSpPr>
          <p:nvPr>
            <p:ph type="title"/>
          </p:nvPr>
        </p:nvSpPr>
        <p:spPr/>
        <p:txBody>
          <a:bodyPr/>
          <a:lstStyle/>
          <a:p>
            <a:r>
              <a:rPr lang="en-US" dirty="0"/>
              <a:t>KING UZZIAH</a:t>
            </a:r>
          </a:p>
        </p:txBody>
      </p:sp>
      <p:sp>
        <p:nvSpPr>
          <p:cNvPr id="3" name="Content Placeholder 2">
            <a:extLst>
              <a:ext uri="{FF2B5EF4-FFF2-40B4-BE49-F238E27FC236}">
                <a16:creationId xmlns:a16="http://schemas.microsoft.com/office/drawing/2014/main" id="{B4B9FC41-0462-4332-B96D-70CD0D420B47}"/>
              </a:ext>
            </a:extLst>
          </p:cNvPr>
          <p:cNvSpPr>
            <a:spLocks noGrp="1"/>
          </p:cNvSpPr>
          <p:nvPr>
            <p:ph idx="1"/>
          </p:nvPr>
        </p:nvSpPr>
        <p:spPr>
          <a:xfrm>
            <a:off x="382044" y="1271229"/>
            <a:ext cx="8229600" cy="5299607"/>
          </a:xfrm>
        </p:spPr>
        <p:txBody>
          <a:bodyPr/>
          <a:lstStyle/>
          <a:p>
            <a:pPr marL="137160" indent="0">
              <a:buNone/>
            </a:pPr>
            <a:r>
              <a:rPr lang="en-US" dirty="0"/>
              <a:t>2 Chronicles 26. ….. For he was greatly helped until he became powerful.</a:t>
            </a:r>
          </a:p>
          <a:p>
            <a:pPr marL="137160" indent="0">
              <a:buNone/>
            </a:pPr>
            <a:endParaRPr lang="en-US" dirty="0"/>
          </a:p>
        </p:txBody>
      </p:sp>
      <p:pic>
        <p:nvPicPr>
          <p:cNvPr id="4098" name="Picture 2" descr="See the source image">
            <a:extLst>
              <a:ext uri="{FF2B5EF4-FFF2-40B4-BE49-F238E27FC236}">
                <a16:creationId xmlns:a16="http://schemas.microsoft.com/office/drawing/2014/main" id="{7CD1A93A-7D9C-43AC-8083-4CF4ABEE7E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14229"/>
            <a:ext cx="5400675"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5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FA81B-C0E2-4A9F-8039-07DAE0596CDC}"/>
              </a:ext>
            </a:extLst>
          </p:cNvPr>
          <p:cNvSpPr>
            <a:spLocks noGrp="1"/>
          </p:cNvSpPr>
          <p:nvPr>
            <p:ph type="title"/>
          </p:nvPr>
        </p:nvSpPr>
        <p:spPr/>
        <p:txBody>
          <a:bodyPr>
            <a:normAutofit fontScale="90000"/>
          </a:bodyPr>
          <a:lstStyle/>
          <a:p>
            <a:r>
              <a:rPr lang="en-US" dirty="0"/>
              <a:t>KING UZZIAH</a:t>
            </a:r>
            <a:br>
              <a:rPr lang="en-US" dirty="0"/>
            </a:br>
            <a:r>
              <a:rPr lang="en-US" dirty="0"/>
              <a:t>2 Chronicles 26</a:t>
            </a:r>
          </a:p>
        </p:txBody>
      </p:sp>
      <p:sp>
        <p:nvSpPr>
          <p:cNvPr id="4" name="Content Placeholder 3">
            <a:extLst>
              <a:ext uri="{FF2B5EF4-FFF2-40B4-BE49-F238E27FC236}">
                <a16:creationId xmlns:a16="http://schemas.microsoft.com/office/drawing/2014/main" id="{FA86D11D-72F4-48FF-86EF-86EDBA536D09}"/>
              </a:ext>
            </a:extLst>
          </p:cNvPr>
          <p:cNvSpPr>
            <a:spLocks noGrp="1"/>
          </p:cNvSpPr>
          <p:nvPr>
            <p:ph idx="1"/>
          </p:nvPr>
        </p:nvSpPr>
        <p:spPr/>
        <p:txBody>
          <a:bodyPr/>
          <a:lstStyle/>
          <a:p>
            <a:endParaRPr lang="en-US" dirty="0"/>
          </a:p>
        </p:txBody>
      </p:sp>
      <p:pic>
        <p:nvPicPr>
          <p:cNvPr id="3076" name="Picture 4" descr="See the source image">
            <a:extLst>
              <a:ext uri="{FF2B5EF4-FFF2-40B4-BE49-F238E27FC236}">
                <a16:creationId xmlns:a16="http://schemas.microsoft.com/office/drawing/2014/main" id="{5FF25ABE-CF8D-474B-A668-B675EEE59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839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98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8F6E-9DC3-4737-82F2-C7DCB96A4F45}"/>
              </a:ext>
            </a:extLst>
          </p:cNvPr>
          <p:cNvSpPr>
            <a:spLocks noGrp="1"/>
          </p:cNvSpPr>
          <p:nvPr>
            <p:ph type="title"/>
          </p:nvPr>
        </p:nvSpPr>
        <p:spPr/>
        <p:txBody>
          <a:bodyPr/>
          <a:lstStyle/>
          <a:p>
            <a:r>
              <a:rPr lang="en-US" dirty="0"/>
              <a:t>PENTECOST= HOLINESS</a:t>
            </a:r>
          </a:p>
        </p:txBody>
      </p:sp>
      <p:sp>
        <p:nvSpPr>
          <p:cNvPr id="3" name="Content Placeholder 2">
            <a:extLst>
              <a:ext uri="{FF2B5EF4-FFF2-40B4-BE49-F238E27FC236}">
                <a16:creationId xmlns:a16="http://schemas.microsoft.com/office/drawing/2014/main" id="{20204661-41D9-4135-A0EB-ACB495F4014D}"/>
              </a:ext>
            </a:extLst>
          </p:cNvPr>
          <p:cNvSpPr>
            <a:spLocks noGrp="1"/>
          </p:cNvSpPr>
          <p:nvPr>
            <p:ph idx="1"/>
          </p:nvPr>
        </p:nvSpPr>
        <p:spPr>
          <a:xfrm>
            <a:off x="457200" y="1600200"/>
            <a:ext cx="8229600" cy="4601360"/>
          </a:xfrm>
        </p:spPr>
        <p:txBody>
          <a:bodyPr/>
          <a:lstStyle/>
          <a:p>
            <a:pPr marL="137160" indent="0">
              <a:buNone/>
            </a:pPr>
            <a:r>
              <a:rPr lang="en-US" dirty="0"/>
              <a:t>Isaiah 6. In the year that King Uzziah  died, I saw the Lord, high and exalted, seated on a throne; and the train of his robe filled the temple.</a:t>
            </a:r>
          </a:p>
          <a:p>
            <a:pPr marL="137160" indent="0">
              <a:buNone/>
            </a:pPr>
            <a:r>
              <a:rPr lang="en-US" dirty="0"/>
              <a:t>And they were calling to one another: Holy, Holy, Holy is the Lord Almighty.</a:t>
            </a:r>
          </a:p>
        </p:txBody>
      </p:sp>
      <p:pic>
        <p:nvPicPr>
          <p:cNvPr id="5122" name="Picture 2" descr="See the source image">
            <a:extLst>
              <a:ext uri="{FF2B5EF4-FFF2-40B4-BE49-F238E27FC236}">
                <a16:creationId xmlns:a16="http://schemas.microsoft.com/office/drawing/2014/main" id="{7916CC5E-8B0F-410B-97BA-5E1AEA819E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33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FCCC-7B48-E72C-5DF4-97CE4B913811}"/>
              </a:ext>
            </a:extLst>
          </p:cNvPr>
          <p:cNvSpPr>
            <a:spLocks noGrp="1"/>
          </p:cNvSpPr>
          <p:nvPr>
            <p:ph type="title"/>
          </p:nvPr>
        </p:nvSpPr>
        <p:spPr/>
        <p:txBody>
          <a:bodyPr/>
          <a:lstStyle/>
          <a:p>
            <a:r>
              <a:rPr lang="en-US" dirty="0"/>
              <a:t>DIE TO SELF </a:t>
            </a:r>
          </a:p>
        </p:txBody>
      </p:sp>
      <p:sp>
        <p:nvSpPr>
          <p:cNvPr id="3" name="Content Placeholder 2">
            <a:extLst>
              <a:ext uri="{FF2B5EF4-FFF2-40B4-BE49-F238E27FC236}">
                <a16:creationId xmlns:a16="http://schemas.microsoft.com/office/drawing/2014/main" id="{B2379144-930B-A7CB-C7DF-12D023AED84D}"/>
              </a:ext>
            </a:extLst>
          </p:cNvPr>
          <p:cNvSpPr>
            <a:spLocks noGrp="1"/>
          </p:cNvSpPr>
          <p:nvPr>
            <p:ph idx="1"/>
          </p:nvPr>
        </p:nvSpPr>
        <p:spPr/>
        <p:txBody>
          <a:bodyPr/>
          <a:lstStyle/>
          <a:p>
            <a:pPr marL="137160" indent="0">
              <a:buNone/>
            </a:pPr>
            <a:r>
              <a:rPr lang="en-US" dirty="0"/>
              <a:t>Jesus is the model of dying to self.</a:t>
            </a:r>
          </a:p>
          <a:p>
            <a:pPr marL="137160" indent="0">
              <a:buNone/>
            </a:pPr>
            <a:endParaRPr lang="en-US" dirty="0"/>
          </a:p>
          <a:p>
            <a:pPr marL="137160" indent="0">
              <a:buNone/>
            </a:pPr>
            <a:r>
              <a:rPr lang="en-US" dirty="0"/>
              <a:t>We are to follow THE MASTER!!</a:t>
            </a:r>
          </a:p>
          <a:p>
            <a:pPr marL="137160" indent="0">
              <a:buNone/>
            </a:pPr>
            <a:endParaRPr lang="en-US" dirty="0"/>
          </a:p>
          <a:p>
            <a:pPr marL="137160" indent="0">
              <a:buNone/>
            </a:pPr>
            <a:endParaRPr lang="en-US" dirty="0"/>
          </a:p>
          <a:p>
            <a:pPr marL="137160" indent="0">
              <a:buNone/>
            </a:pPr>
            <a:endParaRPr lang="en-US" dirty="0"/>
          </a:p>
        </p:txBody>
      </p:sp>
    </p:spTree>
    <p:extLst>
      <p:ext uri="{BB962C8B-B14F-4D97-AF65-F5344CB8AC3E}">
        <p14:creationId xmlns:p14="http://schemas.microsoft.com/office/powerpoint/2010/main" val="2358395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Passover to Pentecost</a:t>
            </a:r>
          </a:p>
        </p:txBody>
      </p:sp>
      <p:sp>
        <p:nvSpPr>
          <p:cNvPr id="3" name="Content Placeholder 2"/>
          <p:cNvSpPr>
            <a:spLocks noGrp="1"/>
          </p:cNvSpPr>
          <p:nvPr>
            <p:ph idx="1"/>
          </p:nvPr>
        </p:nvSpPr>
        <p:spPr/>
        <p:txBody>
          <a:bodyPr/>
          <a:lstStyle/>
          <a:p>
            <a:pPr>
              <a:buNone/>
            </a:pPr>
            <a:r>
              <a:rPr lang="en-US" dirty="0"/>
              <a:t> In Passover Jesus is our peace through the blood of the Lamb.</a:t>
            </a:r>
          </a:p>
          <a:p>
            <a:pPr>
              <a:buNone/>
            </a:pPr>
            <a:endParaRPr lang="en-US" dirty="0"/>
          </a:p>
          <a:p>
            <a:pPr>
              <a:buNone/>
            </a:pPr>
            <a:r>
              <a:rPr lang="en-US" dirty="0"/>
              <a:t>In Pentecost Jesus’ spirit is our power to walk victoriously.</a:t>
            </a:r>
          </a:p>
        </p:txBody>
      </p:sp>
      <p:pic>
        <p:nvPicPr>
          <p:cNvPr id="1026" name="Picture 2" descr="https://tse2.mm.bing.net/th?id=OIP.OTDRdEDP2ObAtr-pzr2qZgEsEs&amp;pid=15.1&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035820"/>
            <a:ext cx="2933700" cy="24643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Synonyms of the Feast</a:t>
            </a:r>
          </a:p>
        </p:txBody>
      </p:sp>
      <p:sp>
        <p:nvSpPr>
          <p:cNvPr id="3" name="Content Placeholder 2"/>
          <p:cNvSpPr>
            <a:spLocks noGrp="1"/>
          </p:cNvSpPr>
          <p:nvPr>
            <p:ph idx="1"/>
          </p:nvPr>
        </p:nvSpPr>
        <p:spPr/>
        <p:txBody>
          <a:bodyPr/>
          <a:lstStyle/>
          <a:p>
            <a:pPr>
              <a:buNone/>
            </a:pPr>
            <a:r>
              <a:rPr lang="en-US" dirty="0"/>
              <a:t>Shavuot</a:t>
            </a:r>
          </a:p>
          <a:p>
            <a:pPr>
              <a:buNone/>
            </a:pPr>
            <a:r>
              <a:rPr lang="en-US" dirty="0"/>
              <a:t>The Feast of Harvest</a:t>
            </a:r>
          </a:p>
          <a:p>
            <a:pPr>
              <a:buNone/>
            </a:pPr>
            <a:r>
              <a:rPr lang="en-US" dirty="0"/>
              <a:t>The Feast of Weeks</a:t>
            </a:r>
          </a:p>
          <a:p>
            <a:pPr>
              <a:buNone/>
            </a:pPr>
            <a:r>
              <a:rPr lang="en-US" dirty="0"/>
              <a:t>Pentecost</a:t>
            </a:r>
          </a:p>
        </p:txBody>
      </p:sp>
      <p:pic>
        <p:nvPicPr>
          <p:cNvPr id="3074" name="Picture 2" descr="https://tse1.mm.bing.net/th?id=OIP.r-xLLswOTcsfGuwf8_HTdQEsBP&amp;pid=15.1&amp;P=0&amp;w=308&amp;h=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267200"/>
            <a:ext cx="472440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the Feasts?</a:t>
            </a:r>
          </a:p>
        </p:txBody>
      </p:sp>
      <p:sp>
        <p:nvSpPr>
          <p:cNvPr id="3" name="Content Placeholder 2"/>
          <p:cNvSpPr>
            <a:spLocks noGrp="1"/>
          </p:cNvSpPr>
          <p:nvPr>
            <p:ph idx="1"/>
          </p:nvPr>
        </p:nvSpPr>
        <p:spPr/>
        <p:txBody>
          <a:bodyPr>
            <a:normAutofit fontScale="77500" lnSpcReduction="20000"/>
          </a:bodyPr>
          <a:lstStyle/>
          <a:p>
            <a:pPr>
              <a:buNone/>
            </a:pPr>
            <a:r>
              <a:rPr lang="en-US" dirty="0"/>
              <a:t>Because:</a:t>
            </a:r>
          </a:p>
          <a:p>
            <a:pPr>
              <a:buNone/>
            </a:pPr>
            <a:r>
              <a:rPr lang="en-US" dirty="0"/>
              <a:t>   1. They are a shadow of things to come. They point to Christ who is the substance.</a:t>
            </a:r>
          </a:p>
          <a:p>
            <a:pPr>
              <a:buNone/>
            </a:pPr>
            <a:r>
              <a:rPr lang="en-US" dirty="0"/>
              <a:t>    ~Colossians 2:16-17, Hebrews 10:1-2.~</a:t>
            </a:r>
          </a:p>
          <a:p>
            <a:pPr>
              <a:buNone/>
            </a:pPr>
            <a:r>
              <a:rPr lang="en-US" dirty="0"/>
              <a:t>  2. Christ came to fulfill all that was written about him in the “Law, the Psalms , and the Prophets.” ~Luke 24:26-27.~</a:t>
            </a:r>
          </a:p>
          <a:p>
            <a:pPr>
              <a:buNone/>
            </a:pPr>
            <a:r>
              <a:rPr lang="en-US" dirty="0"/>
              <a:t>3.The law was a schoolmaster to bring us to Christ.  ~Galatians 3:24.~</a:t>
            </a:r>
          </a:p>
          <a:p>
            <a:pPr>
              <a:buNone/>
            </a:pPr>
            <a:r>
              <a:rPr lang="en-US" dirty="0"/>
              <a:t>4. They set forth ‘patterns’ of heavenly things on earth.  ~Hebrews 8:5.~</a:t>
            </a:r>
          </a:p>
          <a:p>
            <a:pPr>
              <a:buNone/>
            </a:pPr>
            <a:r>
              <a:rPr lang="en-US" dirty="0"/>
              <a:t>5.The truths contained in the Feasts are part of the present truth which the Holy Spirit is awakening to the Church in these last days.( 2 Peter 1:12, Matthew 4:4)</a:t>
            </a:r>
          </a:p>
          <a:p>
            <a:pPr>
              <a:buNone/>
            </a:pP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Things Revealed</a:t>
            </a:r>
          </a:p>
        </p:txBody>
      </p:sp>
      <p:sp>
        <p:nvSpPr>
          <p:cNvPr id="3" name="Content Placeholder 2"/>
          <p:cNvSpPr>
            <a:spLocks noGrp="1"/>
          </p:cNvSpPr>
          <p:nvPr>
            <p:ph idx="1"/>
          </p:nvPr>
        </p:nvSpPr>
        <p:spPr>
          <a:xfrm>
            <a:off x="-7696200" y="-3124200"/>
            <a:ext cx="24917400" cy="14706600"/>
          </a:xfrm>
        </p:spPr>
        <p:txBody>
          <a:bodyPr/>
          <a:lstStyle/>
          <a:p>
            <a:pPr>
              <a:buNone/>
            </a:pPr>
            <a:r>
              <a:rPr lang="en-US" dirty="0"/>
              <a:t>    ~Deuteronomy 29:29~ The secret things belong to the Lord our God, but the things revealed belong to us and to our children forever, that we may do all of the words of this law.</a:t>
            </a:r>
          </a:p>
          <a:p>
            <a:pPr>
              <a:buNone/>
            </a:pPr>
            <a:endParaRPr lang="en-US" dirty="0"/>
          </a:p>
          <a:p>
            <a:pPr>
              <a:buNone/>
            </a:pPr>
            <a:r>
              <a:rPr lang="en-US" dirty="0"/>
              <a:t>   The Feasts are revealed as snapshots of the Lord Jesus Christ.</a:t>
            </a:r>
          </a:p>
        </p:txBody>
      </p:sp>
      <p:pic>
        <p:nvPicPr>
          <p:cNvPr id="9218" name="Picture 2" descr="https://tse2.mm.bing.net/th?id=OIP.9UuF43iuLhB7mg0FkikaUQEsCB&amp;pid=15.1&amp;P=0&amp;w=440&amp;h=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6838950" cy="4967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Christ in the Feasts</a:t>
            </a:r>
          </a:p>
        </p:txBody>
      </p:sp>
      <p:sp>
        <p:nvSpPr>
          <p:cNvPr id="3" name="Content Placeholder 2"/>
          <p:cNvSpPr>
            <a:spLocks noGrp="1"/>
          </p:cNvSpPr>
          <p:nvPr>
            <p:ph idx="1"/>
          </p:nvPr>
        </p:nvSpPr>
        <p:spPr/>
        <p:txBody>
          <a:bodyPr/>
          <a:lstStyle/>
          <a:p>
            <a:pPr>
              <a:buNone/>
            </a:pPr>
            <a:r>
              <a:rPr lang="en-US" dirty="0"/>
              <a:t>Passover…………….The Lamb of God</a:t>
            </a:r>
          </a:p>
          <a:p>
            <a:pPr>
              <a:buNone/>
            </a:pPr>
            <a:r>
              <a:rPr lang="en-US" dirty="0"/>
              <a:t>Unleavened Bread….Bread of Life</a:t>
            </a:r>
          </a:p>
          <a:p>
            <a:pPr>
              <a:buNone/>
            </a:pPr>
            <a:r>
              <a:rPr lang="en-US" dirty="0"/>
              <a:t>First fruits ………… .The Resurrected One</a:t>
            </a:r>
          </a:p>
          <a:p>
            <a:pPr>
              <a:buNone/>
            </a:pPr>
            <a:r>
              <a:rPr lang="en-US" dirty="0"/>
              <a:t>Pentecost ……………The Spirit of Christ</a:t>
            </a:r>
          </a:p>
          <a:p>
            <a:pPr>
              <a:buNone/>
            </a:pPr>
            <a:r>
              <a:rPr lang="en-US" dirty="0"/>
              <a:t>Trumpets…………. ...God is a Warrior</a:t>
            </a:r>
          </a:p>
          <a:p>
            <a:pPr>
              <a:buNone/>
            </a:pPr>
            <a:r>
              <a:rPr lang="en-US" dirty="0"/>
              <a:t>Atonement………….. Our Great High Priest</a:t>
            </a:r>
          </a:p>
          <a:p>
            <a:pPr>
              <a:buNone/>
            </a:pPr>
            <a:r>
              <a:rPr lang="en-US" dirty="0"/>
              <a:t>Tabernacles…………..Emmanuel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THREE TIMES A YEAR</a:t>
            </a:r>
          </a:p>
        </p:txBody>
      </p:sp>
      <p:sp>
        <p:nvSpPr>
          <p:cNvPr id="3" name="Content Placeholder 2"/>
          <p:cNvSpPr>
            <a:spLocks noGrp="1"/>
          </p:cNvSpPr>
          <p:nvPr>
            <p:ph idx="1"/>
          </p:nvPr>
        </p:nvSpPr>
        <p:spPr/>
        <p:txBody>
          <a:bodyPr>
            <a:normAutofit lnSpcReduction="10000"/>
          </a:bodyPr>
          <a:lstStyle/>
          <a:p>
            <a:pPr>
              <a:buNone/>
            </a:pPr>
            <a:r>
              <a:rPr lang="en-US" dirty="0"/>
              <a:t>     ~Deuteronomy 16:16~ Three times a year all your men must appear before the Lord your God at the place  he will choose: at the Festival of Unleavened Bread , The Festival of Weeks and the Festival of Tabernacles. No one should appear before the Lord empty handed: Each of you must bring a gift in proportion to the way the Lord your God has blessed you.</a:t>
            </a:r>
          </a:p>
          <a:p>
            <a:pPr>
              <a:buNone/>
            </a:pPr>
            <a:r>
              <a:rPr lang="en-US" dirty="0"/>
              <a:t>    ~ Exodus 34:22~  Three times a year all your men are to appear before the Sovereign Lord, the God of Israel.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7E64-8601-8BB9-755F-0CDF44AEEA1D}"/>
              </a:ext>
            </a:extLst>
          </p:cNvPr>
          <p:cNvSpPr>
            <a:spLocks noGrp="1"/>
          </p:cNvSpPr>
          <p:nvPr>
            <p:ph type="title"/>
          </p:nvPr>
        </p:nvSpPr>
        <p:spPr>
          <a:xfrm>
            <a:off x="457200" y="274638"/>
            <a:ext cx="8229600" cy="2163762"/>
          </a:xfrm>
        </p:spPr>
        <p:txBody>
          <a:bodyPr>
            <a:normAutofit/>
          </a:bodyPr>
          <a:lstStyle/>
          <a:p>
            <a:r>
              <a:rPr lang="en-US" dirty="0"/>
              <a:t>WONDER</a:t>
            </a:r>
            <a:br>
              <a:rPr lang="en-US" dirty="0"/>
            </a:br>
            <a:r>
              <a:rPr lang="en-US" dirty="0"/>
              <a:t>AMAZEMENT</a:t>
            </a:r>
            <a:br>
              <a:rPr lang="en-US" dirty="0"/>
            </a:br>
            <a:r>
              <a:rPr lang="en-US" dirty="0"/>
              <a:t>HOLY SPIRIT IN US</a:t>
            </a:r>
          </a:p>
        </p:txBody>
      </p:sp>
      <p:sp>
        <p:nvSpPr>
          <p:cNvPr id="3" name="Content Placeholder 2">
            <a:extLst>
              <a:ext uri="{FF2B5EF4-FFF2-40B4-BE49-F238E27FC236}">
                <a16:creationId xmlns:a16="http://schemas.microsoft.com/office/drawing/2014/main" id="{47755BE9-FE3A-680B-0E0E-469534FCDB78}"/>
              </a:ext>
            </a:extLst>
          </p:cNvPr>
          <p:cNvSpPr>
            <a:spLocks noGrp="1"/>
          </p:cNvSpPr>
          <p:nvPr>
            <p:ph idx="1"/>
          </p:nvPr>
        </p:nvSpPr>
        <p:spPr/>
        <p:txBody>
          <a:bodyPr/>
          <a:lstStyle/>
          <a:p>
            <a:endParaRPr lang="en-US" dirty="0"/>
          </a:p>
          <a:p>
            <a:endParaRPr lang="en-US" dirty="0"/>
          </a:p>
          <a:p>
            <a:pPr marL="137160" indent="0">
              <a:buNone/>
            </a:pPr>
            <a:r>
              <a:rPr lang="en-US" dirty="0"/>
              <a:t>         </a:t>
            </a:r>
          </a:p>
          <a:p>
            <a:pPr marL="137160" indent="0">
              <a:buNone/>
            </a:pPr>
            <a:endParaRPr lang="en-US" dirty="0"/>
          </a:p>
          <a:p>
            <a:pPr marL="137160" indent="0">
              <a:buNone/>
            </a:pPr>
            <a:r>
              <a:rPr lang="en-US" dirty="0"/>
              <a:t>           IT IS TOO WONDERFUL FOR ME.</a:t>
            </a:r>
          </a:p>
          <a:p>
            <a:pPr marL="137160" indent="0">
              <a:buNone/>
            </a:pPr>
            <a:endParaRPr lang="en-US" dirty="0"/>
          </a:p>
          <a:p>
            <a:pPr marL="137160" indent="0">
              <a:buNone/>
            </a:pPr>
            <a:endParaRPr lang="en-US" dirty="0"/>
          </a:p>
          <a:p>
            <a:pPr marL="137160" indent="0">
              <a:buNone/>
            </a:pPr>
            <a:endParaRPr lang="en-US" dirty="0"/>
          </a:p>
          <a:p>
            <a:pPr marL="137160" indent="0">
              <a:buNone/>
            </a:pPr>
            <a:r>
              <a:rPr lang="en-US" dirty="0"/>
              <a:t>         </a:t>
            </a:r>
          </a:p>
        </p:txBody>
      </p:sp>
    </p:spTree>
    <p:extLst>
      <p:ext uri="{BB962C8B-B14F-4D97-AF65-F5344CB8AC3E}">
        <p14:creationId xmlns:p14="http://schemas.microsoft.com/office/powerpoint/2010/main" val="67405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4064-7C84-47B2-A476-D48CB28AC342}"/>
              </a:ext>
            </a:extLst>
          </p:cNvPr>
          <p:cNvSpPr>
            <a:spLocks noGrp="1"/>
          </p:cNvSpPr>
          <p:nvPr>
            <p:ph type="title"/>
          </p:nvPr>
        </p:nvSpPr>
        <p:spPr/>
        <p:txBody>
          <a:bodyPr/>
          <a:lstStyle/>
          <a:p>
            <a:r>
              <a:rPr lang="en-US" dirty="0"/>
              <a:t>Shavuot</a:t>
            </a:r>
          </a:p>
        </p:txBody>
      </p:sp>
      <p:sp>
        <p:nvSpPr>
          <p:cNvPr id="3" name="Content Placeholder 2">
            <a:extLst>
              <a:ext uri="{FF2B5EF4-FFF2-40B4-BE49-F238E27FC236}">
                <a16:creationId xmlns:a16="http://schemas.microsoft.com/office/drawing/2014/main" id="{FDBC7622-6F83-49BF-AF31-E4AC0F9037C3}"/>
              </a:ext>
            </a:extLst>
          </p:cNvPr>
          <p:cNvSpPr>
            <a:spLocks noGrp="1"/>
          </p:cNvSpPr>
          <p:nvPr>
            <p:ph idx="1"/>
          </p:nvPr>
        </p:nvSpPr>
        <p:spPr/>
        <p:txBody>
          <a:bodyPr/>
          <a:lstStyle/>
          <a:p>
            <a:endParaRPr lang="en-US" dirty="0"/>
          </a:p>
        </p:txBody>
      </p:sp>
      <p:pic>
        <p:nvPicPr>
          <p:cNvPr id="1026" name="Picture 2" descr="https://tse4.mm.bing.net/th?id=OIP.uH0Rwo2KCwL8k0XIlMC5ZgHaEZ&amp;pid=15.1&amp;P=0&amp;w=320&amp;h=190">
            <a:extLst>
              <a:ext uri="{FF2B5EF4-FFF2-40B4-BE49-F238E27FC236}">
                <a16:creationId xmlns:a16="http://schemas.microsoft.com/office/drawing/2014/main" id="{73E18A21-54D2-43A1-AE0A-F8A5B81AA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8229600" cy="489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00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1BC94-B1FD-4D9B-A4F5-E24638672CEE}"/>
              </a:ext>
            </a:extLst>
          </p:cNvPr>
          <p:cNvSpPr>
            <a:spLocks noGrp="1"/>
          </p:cNvSpPr>
          <p:nvPr>
            <p:ph type="title"/>
          </p:nvPr>
        </p:nvSpPr>
        <p:spPr/>
        <p:txBody>
          <a:bodyPr/>
          <a:lstStyle/>
          <a:p>
            <a:r>
              <a:rPr lang="en-US" dirty="0"/>
              <a:t>THE LAW/THE SPIRIT</a:t>
            </a:r>
          </a:p>
        </p:txBody>
      </p:sp>
      <p:sp>
        <p:nvSpPr>
          <p:cNvPr id="3" name="Content Placeholder 2">
            <a:extLst>
              <a:ext uri="{FF2B5EF4-FFF2-40B4-BE49-F238E27FC236}">
                <a16:creationId xmlns:a16="http://schemas.microsoft.com/office/drawing/2014/main" id="{F8125C01-A97F-46D5-AF5B-41E44FB03201}"/>
              </a:ext>
            </a:extLst>
          </p:cNvPr>
          <p:cNvSpPr>
            <a:spLocks noGrp="1"/>
          </p:cNvSpPr>
          <p:nvPr>
            <p:ph idx="1"/>
          </p:nvPr>
        </p:nvSpPr>
        <p:spPr/>
        <p:txBody>
          <a:bodyPr/>
          <a:lstStyle/>
          <a:p>
            <a:endParaRPr lang="en-US" dirty="0"/>
          </a:p>
        </p:txBody>
      </p:sp>
      <p:pic>
        <p:nvPicPr>
          <p:cNvPr id="2050" name="Picture 2" descr="https://tse4.mm.bing.net/th?id=OIP.PDmQkWJFLIWGqzicZIWNqQHaIW&amp;pid=15.1&amp;P=0&amp;w=300&amp;h=300">
            <a:extLst>
              <a:ext uri="{FF2B5EF4-FFF2-40B4-BE49-F238E27FC236}">
                <a16:creationId xmlns:a16="http://schemas.microsoft.com/office/drawing/2014/main" id="{59D55ADD-BFEC-477D-939C-CEA6B1B963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25" y="1466624"/>
            <a:ext cx="3287487" cy="46601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se4.mm.bing.net/th?id=OIP.DF8mrGnLuHiPsjRzw4BebgHaD3&amp;pid=15.1&amp;P=0&amp;w=299&amp;h=157">
            <a:extLst>
              <a:ext uri="{FF2B5EF4-FFF2-40B4-BE49-F238E27FC236}">
                <a16:creationId xmlns:a16="http://schemas.microsoft.com/office/drawing/2014/main" id="{D287C0C4-A20B-4A69-BB61-E57294DA7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067" y="1466624"/>
            <a:ext cx="3935866" cy="24697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se3.mm.bing.net/th?id=OIP.PWW0oo9yxq40gAcEqArKfgHaE8&amp;pid=15.1&amp;P=0&amp;w=226&amp;h=151">
            <a:extLst>
              <a:ext uri="{FF2B5EF4-FFF2-40B4-BE49-F238E27FC236}">
                <a16:creationId xmlns:a16="http://schemas.microsoft.com/office/drawing/2014/main" id="{E40FF944-420E-479A-825D-BF78CAC04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357" y="3936411"/>
            <a:ext cx="4122963" cy="219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956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Three Times a Year</a:t>
            </a:r>
            <a:br>
              <a:rPr lang="en-US" dirty="0"/>
            </a:br>
            <a:r>
              <a:rPr lang="en-US" dirty="0"/>
              <a:t>Leviticus 23</a:t>
            </a:r>
          </a:p>
        </p:txBody>
      </p:sp>
      <p:sp>
        <p:nvSpPr>
          <p:cNvPr id="3" name="Content Placeholder 2"/>
          <p:cNvSpPr>
            <a:spLocks noGrp="1"/>
          </p:cNvSpPr>
          <p:nvPr>
            <p:ph idx="1"/>
          </p:nvPr>
        </p:nvSpPr>
        <p:spPr/>
        <p:txBody>
          <a:bodyPr/>
          <a:lstStyle/>
          <a:p>
            <a:pPr>
              <a:buNone/>
            </a:pPr>
            <a:r>
              <a:rPr lang="en-US" dirty="0"/>
              <a:t>The Feast of Passover</a:t>
            </a:r>
          </a:p>
          <a:p>
            <a:pPr>
              <a:buNone/>
            </a:pPr>
            <a:r>
              <a:rPr lang="en-US" dirty="0"/>
              <a:t>The Feast of Unleavened Bread …….SPRING</a:t>
            </a:r>
          </a:p>
          <a:p>
            <a:pPr>
              <a:buNone/>
            </a:pPr>
            <a:r>
              <a:rPr lang="en-US" dirty="0"/>
              <a:t>The Feast of the Sheaf of Firstfruits</a:t>
            </a:r>
          </a:p>
          <a:p>
            <a:pPr>
              <a:buNone/>
            </a:pPr>
            <a:endParaRPr lang="en-US" dirty="0"/>
          </a:p>
          <a:p>
            <a:pPr>
              <a:buNone/>
            </a:pPr>
            <a:r>
              <a:rPr lang="en-US" dirty="0"/>
              <a:t>The Feast of Weeks ( Pentecost)…….SUMMER</a:t>
            </a:r>
          </a:p>
          <a:p>
            <a:pPr>
              <a:buNone/>
            </a:pPr>
            <a:endParaRPr lang="en-US" dirty="0"/>
          </a:p>
          <a:p>
            <a:pPr>
              <a:buNone/>
            </a:pPr>
            <a:r>
              <a:rPr lang="en-US" dirty="0"/>
              <a:t>The Feast of Trumpets</a:t>
            </a:r>
          </a:p>
          <a:p>
            <a:pPr>
              <a:buNone/>
            </a:pPr>
            <a:r>
              <a:rPr lang="en-US" dirty="0"/>
              <a:t>The Feast Day of Atonement……..AUTUMN</a:t>
            </a:r>
          </a:p>
          <a:p>
            <a:pPr>
              <a:buNone/>
            </a:pPr>
            <a:r>
              <a:rPr lang="en-US" dirty="0"/>
              <a:t>The Feast of Tabernacles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Law?</a:t>
            </a:r>
          </a:p>
        </p:txBody>
      </p:sp>
      <p:sp>
        <p:nvSpPr>
          <p:cNvPr id="3" name="Content Placeholder 2"/>
          <p:cNvSpPr>
            <a:spLocks noGrp="1"/>
          </p:cNvSpPr>
          <p:nvPr>
            <p:ph idx="1"/>
          </p:nvPr>
        </p:nvSpPr>
        <p:spPr/>
        <p:txBody>
          <a:bodyPr/>
          <a:lstStyle/>
          <a:p>
            <a:pPr>
              <a:buNone/>
            </a:pPr>
            <a:r>
              <a:rPr lang="en-US" dirty="0"/>
              <a:t>1.The Law, Moral, and Civil. ( Deut 4:10; 5:12)</a:t>
            </a:r>
          </a:p>
          <a:p>
            <a:pPr>
              <a:buNone/>
            </a:pPr>
            <a:r>
              <a:rPr lang="en-US" dirty="0"/>
              <a:t>2.The Tabernacle of Moses.    ( Exodus25-40)</a:t>
            </a:r>
          </a:p>
          <a:p>
            <a:pPr>
              <a:buNone/>
            </a:pPr>
            <a:r>
              <a:rPr lang="en-US" dirty="0"/>
              <a:t>3. The Sacrificial Offerings.     ( Leviticus 1-7)</a:t>
            </a:r>
          </a:p>
          <a:p>
            <a:pPr>
              <a:buNone/>
            </a:pPr>
            <a:r>
              <a:rPr lang="en-US" dirty="0"/>
              <a:t>4. The Aaronic and Levitical  Priesthood</a:t>
            </a:r>
          </a:p>
          <a:p>
            <a:pPr>
              <a:buNone/>
            </a:pPr>
            <a:r>
              <a:rPr lang="en-US" dirty="0"/>
              <a:t>    ( Ex 28-29; Leviticus 8-9)</a:t>
            </a:r>
          </a:p>
          <a:p>
            <a:pPr>
              <a:buNone/>
            </a:pPr>
            <a:r>
              <a:rPr lang="en-US" dirty="0"/>
              <a:t>5. The Feasts of the Lord. </a:t>
            </a:r>
          </a:p>
          <a:p>
            <a:pPr>
              <a:buNone/>
            </a:pPr>
            <a:r>
              <a:rPr lang="en-US" dirty="0"/>
              <a:t>   ( Leviticus 23, Deuteronomy 16)</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First Covenant </a:t>
            </a:r>
            <a:br>
              <a:rPr lang="en-US" dirty="0"/>
            </a:br>
            <a:r>
              <a:rPr lang="en-US" dirty="0"/>
              <a:t>Feast of the Giving of the Law</a:t>
            </a:r>
          </a:p>
        </p:txBody>
      </p:sp>
      <p:sp>
        <p:nvSpPr>
          <p:cNvPr id="3" name="Content Placeholder 2"/>
          <p:cNvSpPr>
            <a:spLocks noGrp="1"/>
          </p:cNvSpPr>
          <p:nvPr>
            <p:ph idx="1"/>
          </p:nvPr>
        </p:nvSpPr>
        <p:spPr/>
        <p:txBody>
          <a:bodyPr>
            <a:normAutofit fontScale="92500" lnSpcReduction="10000"/>
          </a:bodyPr>
          <a:lstStyle/>
          <a:p>
            <a:pPr>
              <a:buNone/>
            </a:pPr>
            <a:r>
              <a:rPr lang="en-US" dirty="0"/>
              <a:t>   The Birthday of the Giving of the Law.</a:t>
            </a:r>
          </a:p>
          <a:p>
            <a:pPr>
              <a:buNone/>
            </a:pPr>
            <a:r>
              <a:rPr lang="en-US" dirty="0"/>
              <a:t>    The Birthday of Judaism.</a:t>
            </a:r>
          </a:p>
          <a:p>
            <a:pPr>
              <a:buNone/>
            </a:pPr>
            <a:r>
              <a:rPr lang="en-US" dirty="0"/>
              <a:t>   Exodus 19:16-20. Deuteronomy 4-5. Exodus 31-34.</a:t>
            </a:r>
          </a:p>
          <a:p>
            <a:pPr>
              <a:buNone/>
            </a:pPr>
            <a:endParaRPr lang="en-US" dirty="0"/>
          </a:p>
          <a:p>
            <a:pPr>
              <a:buNone/>
            </a:pPr>
            <a:r>
              <a:rPr lang="en-US" dirty="0"/>
              <a:t> On the 50th day  the Lord wrote with his finger on the two tablets of stone.</a:t>
            </a:r>
          </a:p>
          <a:p>
            <a:pPr>
              <a:buNone/>
            </a:pPr>
            <a:r>
              <a:rPr lang="en-US" dirty="0"/>
              <a:t>Relative to the giving of the Old Covenant commandments, and the people breaking the same by idolatry , 3000 people were slain.</a:t>
            </a:r>
          </a:p>
          <a:p>
            <a:pPr>
              <a:buNone/>
            </a:pPr>
            <a:r>
              <a:rPr lang="en-US" dirty="0"/>
              <a:t>When the Tablets were renewed, the face of Moses, their Mediator, shone with the Glory of God.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fontScale="90000"/>
          </a:bodyPr>
          <a:lstStyle/>
          <a:p>
            <a:r>
              <a:rPr lang="en-US" dirty="0"/>
              <a:t> </a:t>
            </a:r>
            <a:br>
              <a:rPr lang="en-US" dirty="0"/>
            </a:br>
            <a:br>
              <a:rPr lang="en-US" dirty="0"/>
            </a:br>
            <a:r>
              <a:rPr lang="en-US" dirty="0"/>
              <a:t>Birthday of the New </a:t>
            </a:r>
            <a:br>
              <a:rPr lang="en-US" dirty="0"/>
            </a:br>
            <a:r>
              <a:rPr lang="en-US" dirty="0"/>
              <a:t>Covenant Church</a:t>
            </a:r>
            <a:br>
              <a:rPr lang="en-US" dirty="0"/>
            </a:br>
            <a:br>
              <a:rPr lang="en-US" dirty="0"/>
            </a:br>
            <a:endParaRPr lang="en-US" dirty="0"/>
          </a:p>
        </p:txBody>
      </p:sp>
      <p:sp>
        <p:nvSpPr>
          <p:cNvPr id="3" name="Content Placeholder 2"/>
          <p:cNvSpPr>
            <a:spLocks noGrp="1"/>
          </p:cNvSpPr>
          <p:nvPr>
            <p:ph idx="1"/>
          </p:nvPr>
        </p:nvSpPr>
        <p:spPr>
          <a:xfrm>
            <a:off x="457200" y="1828800"/>
            <a:ext cx="8229600" cy="4480560"/>
          </a:xfrm>
        </p:spPr>
        <p:txBody>
          <a:bodyPr>
            <a:normAutofit fontScale="77500" lnSpcReduction="20000"/>
          </a:bodyPr>
          <a:lstStyle/>
          <a:p>
            <a:pPr>
              <a:buNone/>
            </a:pPr>
            <a:r>
              <a:rPr lang="en-US" dirty="0"/>
              <a:t>Birthday of the Giving of the SPIRIT.</a:t>
            </a:r>
          </a:p>
          <a:p>
            <a:pPr>
              <a:buNone/>
            </a:pPr>
            <a:r>
              <a:rPr lang="en-US" dirty="0"/>
              <a:t>The Birthday of the Church.</a:t>
            </a:r>
          </a:p>
          <a:p>
            <a:pPr>
              <a:buNone/>
            </a:pPr>
            <a:endParaRPr lang="en-US" dirty="0"/>
          </a:p>
          <a:p>
            <a:pPr>
              <a:buNone/>
            </a:pPr>
            <a:r>
              <a:rPr lang="en-US" dirty="0"/>
              <a:t>The New Covenant commandments are now to be  written by the Spirit, ( the finger of God ).</a:t>
            </a:r>
          </a:p>
          <a:p>
            <a:pPr>
              <a:buNone/>
            </a:pPr>
            <a:r>
              <a:rPr lang="en-US" dirty="0"/>
              <a:t>    (Luke 11:20; Matthew 12:28) </a:t>
            </a:r>
          </a:p>
          <a:p>
            <a:pPr>
              <a:buNone/>
            </a:pPr>
            <a:r>
              <a:rPr lang="en-US" dirty="0"/>
              <a:t>Written  on fleshly tablets of the heart  and mind.</a:t>
            </a:r>
          </a:p>
          <a:p>
            <a:pPr>
              <a:buNone/>
            </a:pPr>
            <a:r>
              <a:rPr lang="en-US" dirty="0"/>
              <a:t> </a:t>
            </a:r>
          </a:p>
          <a:p>
            <a:pPr>
              <a:buNone/>
            </a:pPr>
            <a:r>
              <a:rPr lang="en-US" dirty="0"/>
              <a:t>“I will put my laws in their minds and write them on their hearts.” Jeremiah 31:31-34 and Hebrews 8.</a:t>
            </a:r>
          </a:p>
          <a:p>
            <a:pPr>
              <a:buNone/>
            </a:pPr>
            <a:endParaRPr lang="en-US" dirty="0"/>
          </a:p>
          <a:p>
            <a:pPr>
              <a:buNone/>
            </a:pPr>
            <a:r>
              <a:rPr lang="en-US" dirty="0"/>
              <a:t>At Pentecost, after Peter’s teaching, 3000 people were saved and given new life in the Spirit.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AF08-DD20-93D1-C459-07E3154A3B31}"/>
              </a:ext>
            </a:extLst>
          </p:cNvPr>
          <p:cNvSpPr>
            <a:spLocks noGrp="1"/>
          </p:cNvSpPr>
          <p:nvPr>
            <p:ph type="ctrTitle"/>
          </p:nvPr>
        </p:nvSpPr>
        <p:spPr/>
        <p:txBody>
          <a:bodyPr/>
          <a:lstStyle/>
          <a:p>
            <a:r>
              <a:rPr lang="en-US" dirty="0"/>
              <a:t>Section two </a:t>
            </a:r>
            <a:br>
              <a:rPr lang="en-US" dirty="0"/>
            </a:br>
            <a:r>
              <a:rPr lang="en-US" dirty="0"/>
              <a:t>nine parallels</a:t>
            </a:r>
          </a:p>
        </p:txBody>
      </p:sp>
      <p:sp>
        <p:nvSpPr>
          <p:cNvPr id="3" name="Subtitle 2">
            <a:extLst>
              <a:ext uri="{FF2B5EF4-FFF2-40B4-BE49-F238E27FC236}">
                <a16:creationId xmlns:a16="http://schemas.microsoft.com/office/drawing/2014/main" id="{67150737-6C12-F87B-D799-9C490AE1554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4455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a:t>First  Parallel</a:t>
            </a:r>
            <a:br>
              <a:rPr lang="en-US" dirty="0"/>
            </a:br>
            <a:r>
              <a:rPr lang="en-US" dirty="0"/>
              <a:t>50</a:t>
            </a:r>
            <a:r>
              <a:rPr lang="en-US" baseline="30000" dirty="0"/>
              <a:t>th</a:t>
            </a:r>
            <a:r>
              <a:rPr lang="en-US" dirty="0"/>
              <a:t> Day</a:t>
            </a:r>
            <a:br>
              <a:rPr lang="en-US" dirty="0"/>
            </a:br>
            <a:r>
              <a:rPr lang="en-US" dirty="0"/>
              <a:t>The Morrow after the Sabbath</a:t>
            </a:r>
          </a:p>
        </p:txBody>
      </p:sp>
      <p:sp>
        <p:nvSpPr>
          <p:cNvPr id="3" name="Content Placeholder 2"/>
          <p:cNvSpPr>
            <a:spLocks noGrp="1"/>
          </p:cNvSpPr>
          <p:nvPr>
            <p:ph idx="1"/>
          </p:nvPr>
        </p:nvSpPr>
        <p:spPr/>
        <p:txBody>
          <a:bodyPr/>
          <a:lstStyle/>
          <a:p>
            <a:pPr>
              <a:buNone/>
            </a:pPr>
            <a:r>
              <a:rPr lang="en-US" dirty="0"/>
              <a:t>   ~ Leviticus 23:4, 15, ~These are the Lord’s appointed festivals, the sacred assemblies you are to proclaim at their appointed times. From the day after the Sabbath, the day you brought the sheaf of the wave offering, count off seven full weeks.</a:t>
            </a:r>
          </a:p>
          <a:p>
            <a:pPr>
              <a:buNone/>
            </a:pPr>
            <a:r>
              <a:rPr lang="en-US" dirty="0"/>
              <a:t>     7 x7 =49 +1= 50 </a:t>
            </a:r>
          </a:p>
          <a:p>
            <a:pPr>
              <a:buNone/>
            </a:pPr>
            <a:r>
              <a:rPr lang="en-US" dirty="0"/>
              <a:t>     The time for the Festival of Weeks, Festival of Harvest,  the Giving of the Law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Testament 50th day</a:t>
            </a:r>
          </a:p>
        </p:txBody>
      </p:sp>
      <p:sp>
        <p:nvSpPr>
          <p:cNvPr id="3" name="Content Placeholder 2"/>
          <p:cNvSpPr>
            <a:spLocks noGrp="1"/>
          </p:cNvSpPr>
          <p:nvPr>
            <p:ph idx="1"/>
          </p:nvPr>
        </p:nvSpPr>
        <p:spPr/>
        <p:txBody>
          <a:bodyPr>
            <a:normAutofit fontScale="92500" lnSpcReduction="20000"/>
          </a:bodyPr>
          <a:lstStyle/>
          <a:p>
            <a:pPr>
              <a:buNone/>
            </a:pPr>
            <a:r>
              <a:rPr lang="en-US" dirty="0"/>
              <a:t>     ~ Acts 1:3,2:1~ The Lord Jesus came to fulfill all the intricate details of the Law. ( Matt 5:17-18, 11:13) The Book of Acts shows the time period of 50 days  from  the Passover week  until the Feast of Pentecost.</a:t>
            </a:r>
          </a:p>
          <a:p>
            <a:pPr>
              <a:buNone/>
            </a:pPr>
            <a:r>
              <a:rPr lang="en-US" dirty="0"/>
              <a:t>     After Christ’s resurrection He was seen by the disciples for 40 days, speaking to them about things pertaining to the kingdom of God. At the close of this period, He ascended back to the Father.  The disciples waited 10 days until “the time of Pentecost had fully come”--- then the Holy Spirit was poured out on the believing and waiting disciples. ( Acts 1 and 2)</a:t>
            </a:r>
          </a:p>
          <a:p>
            <a:pPr>
              <a:buNone/>
            </a:pPr>
            <a:r>
              <a:rPr lang="en-US" dirty="0"/>
              <a:t>     40 days post resurrection plus 10 days waiting=50.</a:t>
            </a:r>
          </a:p>
          <a:p>
            <a:pPr>
              <a:buNone/>
            </a:pPr>
            <a:endParaRPr lang="en-US" dirty="0"/>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8D02C-E794-41CA-A0DF-FC0F2B92890F}"/>
              </a:ext>
            </a:extLst>
          </p:cNvPr>
          <p:cNvSpPr>
            <a:spLocks noGrp="1"/>
          </p:cNvSpPr>
          <p:nvPr>
            <p:ph type="title"/>
          </p:nvPr>
        </p:nvSpPr>
        <p:spPr/>
        <p:txBody>
          <a:bodyPr/>
          <a:lstStyle/>
          <a:p>
            <a:r>
              <a:rPr lang="en-US" dirty="0"/>
              <a:t>Counting the Omer</a:t>
            </a:r>
          </a:p>
        </p:txBody>
      </p:sp>
      <p:sp>
        <p:nvSpPr>
          <p:cNvPr id="3" name="Content Placeholder 2">
            <a:extLst>
              <a:ext uri="{FF2B5EF4-FFF2-40B4-BE49-F238E27FC236}">
                <a16:creationId xmlns:a16="http://schemas.microsoft.com/office/drawing/2014/main" id="{4573521C-9767-483F-9205-C861E5830BE5}"/>
              </a:ext>
            </a:extLst>
          </p:cNvPr>
          <p:cNvSpPr>
            <a:spLocks noGrp="1"/>
          </p:cNvSpPr>
          <p:nvPr>
            <p:ph idx="1"/>
          </p:nvPr>
        </p:nvSpPr>
        <p:spPr/>
        <p:txBody>
          <a:bodyPr/>
          <a:lstStyle/>
          <a:p>
            <a:endParaRPr lang="en-US" dirty="0"/>
          </a:p>
        </p:txBody>
      </p:sp>
      <p:pic>
        <p:nvPicPr>
          <p:cNvPr id="14338" name="Picture 2" descr="https://tse4.mm.bing.net/th?id=OIP.cvBL6E_Zd9Gzzk9v-y0AogHaIu&amp;pid=15.1&amp;P=0&amp;w=300&amp;h=300">
            <a:extLst>
              <a:ext uri="{FF2B5EF4-FFF2-40B4-BE49-F238E27FC236}">
                <a16:creationId xmlns:a16="http://schemas.microsoft.com/office/drawing/2014/main" id="{3871B828-8763-4D38-BA05-BFFA5FAF2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 y="1455738"/>
            <a:ext cx="3581399" cy="40195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tse4.mm.bing.net/th?id=OIP.Yr7oUuYMdNYnl7EtfW9gbwHaFa&amp;pid=15.1&amp;P=0&amp;w=219&amp;h=161">
            <a:extLst>
              <a:ext uri="{FF2B5EF4-FFF2-40B4-BE49-F238E27FC236}">
                <a16:creationId xmlns:a16="http://schemas.microsoft.com/office/drawing/2014/main" id="{6A518FF3-038C-4613-B946-26127EB45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315" y="1455738"/>
            <a:ext cx="20859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tse3.mm.bing.net/th?id=OIP.89OqCzZ0lSvcJL_X8vMVyQHaEj&amp;pid=15.1&amp;P=0&amp;w=244&amp;h=151">
            <a:extLst>
              <a:ext uri="{FF2B5EF4-FFF2-40B4-BE49-F238E27FC236}">
                <a16:creationId xmlns:a16="http://schemas.microsoft.com/office/drawing/2014/main" id="{72723EC1-1624-47A8-B3B8-578FE4C018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416" y="3407229"/>
            <a:ext cx="3820206" cy="234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28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EB6A-3456-C7F4-DB3E-B0E636FB8B89}"/>
              </a:ext>
            </a:extLst>
          </p:cNvPr>
          <p:cNvSpPr>
            <a:spLocks noGrp="1"/>
          </p:cNvSpPr>
          <p:nvPr>
            <p:ph type="title"/>
          </p:nvPr>
        </p:nvSpPr>
        <p:spPr/>
        <p:txBody>
          <a:bodyPr/>
          <a:lstStyle/>
          <a:p>
            <a:r>
              <a:rPr lang="en-US" dirty="0"/>
              <a:t>THREE SEGMENTS</a:t>
            </a:r>
          </a:p>
        </p:txBody>
      </p:sp>
      <p:sp>
        <p:nvSpPr>
          <p:cNvPr id="3" name="Content Placeholder 2">
            <a:extLst>
              <a:ext uri="{FF2B5EF4-FFF2-40B4-BE49-F238E27FC236}">
                <a16:creationId xmlns:a16="http://schemas.microsoft.com/office/drawing/2014/main" id="{F85FEABC-8E18-4D63-2DA6-286DECAA485E}"/>
              </a:ext>
            </a:extLst>
          </p:cNvPr>
          <p:cNvSpPr>
            <a:spLocks noGrp="1"/>
          </p:cNvSpPr>
          <p:nvPr>
            <p:ph idx="1"/>
          </p:nvPr>
        </p:nvSpPr>
        <p:spPr>
          <a:xfrm>
            <a:off x="-76200" y="1600200"/>
            <a:ext cx="8763000" cy="4709160"/>
          </a:xfrm>
        </p:spPr>
        <p:txBody>
          <a:bodyPr>
            <a:normAutofit lnSpcReduction="10000"/>
          </a:bodyPr>
          <a:lstStyle/>
          <a:p>
            <a:pPr marL="137160" indent="0">
              <a:buNone/>
            </a:pPr>
            <a:r>
              <a:rPr lang="en-US" dirty="0"/>
              <a:t>INTRODUCTION</a:t>
            </a:r>
          </a:p>
          <a:p>
            <a:endParaRPr lang="en-US" dirty="0"/>
          </a:p>
          <a:p>
            <a:endParaRPr lang="en-US" dirty="0"/>
          </a:p>
          <a:p>
            <a:pPr marL="137160" indent="0">
              <a:buNone/>
            </a:pPr>
            <a:r>
              <a:rPr lang="en-US" dirty="0"/>
              <a:t>THE NINE PARALLES</a:t>
            </a:r>
          </a:p>
          <a:p>
            <a:endParaRPr lang="en-US" dirty="0"/>
          </a:p>
          <a:p>
            <a:endParaRPr lang="en-US" dirty="0"/>
          </a:p>
          <a:p>
            <a:pPr marL="137160" indent="0">
              <a:buNone/>
            </a:pPr>
            <a:r>
              <a:rPr lang="en-US" dirty="0"/>
              <a:t>PENTECOST WHAT IS IT, WHY IS IT IMPORTANT, HOW IS IT SYMBOLIZED,  A CHALLENGE TO LIVE WITH “ WONDER”  “AMAZEMENT” VIA THE TRUTH THAT GOD’S SPIRIT LIVES IN US!</a:t>
            </a:r>
          </a:p>
          <a:p>
            <a:endParaRPr lang="en-US" dirty="0"/>
          </a:p>
          <a:p>
            <a:endParaRPr lang="en-US" dirty="0"/>
          </a:p>
          <a:p>
            <a:endParaRPr lang="en-US" dirty="0"/>
          </a:p>
        </p:txBody>
      </p:sp>
    </p:spTree>
    <p:extLst>
      <p:ext uri="{BB962C8B-B14F-4D97-AF65-F5344CB8AC3E}">
        <p14:creationId xmlns:p14="http://schemas.microsoft.com/office/powerpoint/2010/main" val="430031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7B12-62E7-40CA-A07C-450FCF0BD508}"/>
              </a:ext>
            </a:extLst>
          </p:cNvPr>
          <p:cNvSpPr>
            <a:spLocks noGrp="1"/>
          </p:cNvSpPr>
          <p:nvPr>
            <p:ph type="title"/>
          </p:nvPr>
        </p:nvSpPr>
        <p:spPr/>
        <p:txBody>
          <a:bodyPr/>
          <a:lstStyle/>
          <a:p>
            <a:r>
              <a:rPr lang="en-US" dirty="0"/>
              <a:t>LIGHT!!!</a:t>
            </a:r>
          </a:p>
        </p:txBody>
      </p:sp>
      <p:sp>
        <p:nvSpPr>
          <p:cNvPr id="3" name="Content Placeholder 2">
            <a:extLst>
              <a:ext uri="{FF2B5EF4-FFF2-40B4-BE49-F238E27FC236}">
                <a16:creationId xmlns:a16="http://schemas.microsoft.com/office/drawing/2014/main" id="{11C28039-F918-414D-B982-FA9B46D13B78}"/>
              </a:ext>
            </a:extLst>
          </p:cNvPr>
          <p:cNvSpPr>
            <a:spLocks noGrp="1"/>
          </p:cNvSpPr>
          <p:nvPr>
            <p:ph idx="1"/>
          </p:nvPr>
        </p:nvSpPr>
        <p:spPr/>
        <p:txBody>
          <a:bodyPr/>
          <a:lstStyle/>
          <a:p>
            <a:endParaRPr lang="en-US" dirty="0"/>
          </a:p>
        </p:txBody>
      </p:sp>
      <p:pic>
        <p:nvPicPr>
          <p:cNvPr id="2052" name="Picture 4" descr="https://tse3.mm.bing.net/th?id=OIP._JjuCbcH0_VLegE6nPjjrwHaEP&amp;pid=15.1&amp;P=0&amp;w=288&amp;h=166">
            <a:extLst>
              <a:ext uri="{FF2B5EF4-FFF2-40B4-BE49-F238E27FC236}">
                <a16:creationId xmlns:a16="http://schemas.microsoft.com/office/drawing/2014/main" id="{A5EE8A6F-DA4B-4065-A861-0F39196A2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56496"/>
            <a:ext cx="4648200" cy="48917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se1.mm.bing.net/th?id=OIP.GN3jv-0h-Gmnb7CtXh3-_wHaEK&amp;pid=15.1&amp;P=0&amp;w=307&amp;h=174">
            <a:extLst>
              <a:ext uri="{FF2B5EF4-FFF2-40B4-BE49-F238E27FC236}">
                <a16:creationId xmlns:a16="http://schemas.microsoft.com/office/drawing/2014/main" id="{80DDDCFB-38AF-45E5-B6EF-D4DBE499B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56495"/>
            <a:ext cx="3581400" cy="489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06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A2C5-5276-4769-BC91-E5338E808A55}"/>
              </a:ext>
            </a:extLst>
          </p:cNvPr>
          <p:cNvSpPr>
            <a:spLocks noGrp="1"/>
          </p:cNvSpPr>
          <p:nvPr>
            <p:ph type="title"/>
          </p:nvPr>
        </p:nvSpPr>
        <p:spPr/>
        <p:txBody>
          <a:bodyPr/>
          <a:lstStyle/>
          <a:p>
            <a:r>
              <a:rPr lang="en-US" dirty="0"/>
              <a:t>Passover to Pentecost</a:t>
            </a:r>
          </a:p>
        </p:txBody>
      </p:sp>
      <p:sp>
        <p:nvSpPr>
          <p:cNvPr id="3" name="Content Placeholder 2">
            <a:extLst>
              <a:ext uri="{FF2B5EF4-FFF2-40B4-BE49-F238E27FC236}">
                <a16:creationId xmlns:a16="http://schemas.microsoft.com/office/drawing/2014/main" id="{80860926-14B9-4EC1-9A59-432FB8C2EC38}"/>
              </a:ext>
            </a:extLst>
          </p:cNvPr>
          <p:cNvSpPr>
            <a:spLocks noGrp="1"/>
          </p:cNvSpPr>
          <p:nvPr>
            <p:ph idx="1"/>
          </p:nvPr>
        </p:nvSpPr>
        <p:spPr/>
        <p:txBody>
          <a:bodyPr/>
          <a:lstStyle/>
          <a:p>
            <a:endParaRPr lang="en-US" dirty="0"/>
          </a:p>
        </p:txBody>
      </p:sp>
      <p:pic>
        <p:nvPicPr>
          <p:cNvPr id="16386" name="Picture 2" descr="https://tse3.mm.bing.net/th?id=OIP.rvxRV4hDbmSJHNmWy1tPvAHaCy&amp;pid=15.1&amp;P=0&amp;w=446&amp;h=168">
            <a:extLst>
              <a:ext uri="{FF2B5EF4-FFF2-40B4-BE49-F238E27FC236}">
                <a16:creationId xmlns:a16="http://schemas.microsoft.com/office/drawing/2014/main" id="{56AC879B-8BB8-40CC-A104-FA5C1B787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619999"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862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Significance of   </a:t>
            </a:r>
          </a:p>
        </p:txBody>
      </p:sp>
      <p:sp>
        <p:nvSpPr>
          <p:cNvPr id="3" name="Content Placeholder 2"/>
          <p:cNvSpPr>
            <a:spLocks noGrp="1"/>
          </p:cNvSpPr>
          <p:nvPr>
            <p:ph idx="1"/>
          </p:nvPr>
        </p:nvSpPr>
        <p:spPr/>
        <p:txBody>
          <a:bodyPr>
            <a:normAutofit fontScale="92500" lnSpcReduction="20000"/>
          </a:bodyPr>
          <a:lstStyle/>
          <a:p>
            <a:pPr>
              <a:buNone/>
            </a:pPr>
            <a:r>
              <a:rPr lang="en-US" dirty="0"/>
              <a:t>     The number 50 is used symbolically to represent liberty, freedom ,or deliverance. This is seen in the Year of Jubilee.  Slaves were set free, debts were cancelled, families were reunited and liberty was proclaimed throughout the land by the sound of the Jubilee trumpets( Leviticus 25:8-17)</a:t>
            </a:r>
          </a:p>
          <a:p>
            <a:pPr>
              <a:buNone/>
            </a:pPr>
            <a:r>
              <a:rPr lang="en-US" dirty="0"/>
              <a:t>     For the nation of Israel , the Feast of Pentecost meant liberty and freedom from the ceremonialism of the law. It meant freedom in the liberty wherewith Christ had set them free. It meant they were at liberty to serve the Lord, not in the oldness of the letter, but in newness of the Spirit.</a:t>
            </a:r>
          </a:p>
          <a:p>
            <a:pPr>
              <a:buNone/>
            </a:pPr>
            <a:r>
              <a:rPr lang="en-US" dirty="0"/>
              <a:t>     Romans 7:1-6</a:t>
            </a:r>
          </a:p>
        </p:txBody>
      </p:sp>
      <p:pic>
        <p:nvPicPr>
          <p:cNvPr id="4102" name="Picture 6" descr="https://tse4.mm.bing.net/th?id=OIP.u-nfPmNhKAtghsnOlaLJHQHaE3&amp;pid=15.1&amp;P=0&amp;w=238&amp;h=157">
            <a:extLst>
              <a:ext uri="{FF2B5EF4-FFF2-40B4-BE49-F238E27FC236}">
                <a16:creationId xmlns:a16="http://schemas.microsoft.com/office/drawing/2014/main" id="{4F9B2392-50AC-4E28-95E1-D80C5B3E7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98425"/>
            <a:ext cx="2266950" cy="1495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229600" cy="1143000"/>
          </a:xfrm>
        </p:spPr>
        <p:txBody>
          <a:bodyPr/>
          <a:lstStyle/>
          <a:p>
            <a:r>
              <a:rPr lang="en-US" dirty="0"/>
              <a:t>Jubilee    </a:t>
            </a:r>
          </a:p>
        </p:txBody>
      </p:sp>
      <p:sp>
        <p:nvSpPr>
          <p:cNvPr id="3" name="Content Placeholder 2"/>
          <p:cNvSpPr>
            <a:spLocks noGrp="1"/>
          </p:cNvSpPr>
          <p:nvPr>
            <p:ph idx="1"/>
          </p:nvPr>
        </p:nvSpPr>
        <p:spPr>
          <a:xfrm>
            <a:off x="457200" y="1905000"/>
            <a:ext cx="8229600" cy="4404360"/>
          </a:xfrm>
        </p:spPr>
        <p:txBody>
          <a:bodyPr>
            <a:normAutofit fontScale="85000" lnSpcReduction="20000"/>
          </a:bodyPr>
          <a:lstStyle/>
          <a:p>
            <a:pPr>
              <a:buNone/>
            </a:pPr>
            <a:r>
              <a:rPr lang="en-US" dirty="0"/>
              <a:t>   </a:t>
            </a:r>
          </a:p>
          <a:p>
            <a:pPr>
              <a:buNone/>
            </a:pPr>
            <a:r>
              <a:rPr lang="en-US" dirty="0"/>
              <a:t> When Jesus began his ministry He spoke of His six fold ministry of Jubilee in Luke 4 and Isaiah 61.</a:t>
            </a:r>
          </a:p>
          <a:p>
            <a:pPr>
              <a:buNone/>
            </a:pPr>
            <a:r>
              <a:rPr lang="en-US" dirty="0"/>
              <a:t>1.To preach good tidings to the poor and meek.</a:t>
            </a:r>
          </a:p>
          <a:p>
            <a:pPr>
              <a:buNone/>
            </a:pPr>
            <a:r>
              <a:rPr lang="en-US" dirty="0"/>
              <a:t>2.To heal and bind up the broken hearted.</a:t>
            </a:r>
          </a:p>
          <a:p>
            <a:pPr>
              <a:buNone/>
            </a:pPr>
            <a:r>
              <a:rPr lang="en-US" dirty="0"/>
              <a:t>3.To preach deliverance to the captives and open prison doors.</a:t>
            </a:r>
          </a:p>
          <a:p>
            <a:pPr>
              <a:buNone/>
            </a:pPr>
            <a:r>
              <a:rPr lang="en-US" dirty="0"/>
              <a:t>4.To recover sight to the blind.</a:t>
            </a:r>
          </a:p>
          <a:p>
            <a:pPr>
              <a:buNone/>
            </a:pPr>
            <a:r>
              <a:rPr lang="en-US" dirty="0"/>
              <a:t>5.To set at liberty the bruised.</a:t>
            </a:r>
          </a:p>
          <a:p>
            <a:pPr>
              <a:buNone/>
            </a:pPr>
            <a:r>
              <a:rPr lang="en-US" dirty="0"/>
              <a:t>6. To proclaim the year of the Lord…year of release.</a:t>
            </a:r>
          </a:p>
          <a:p>
            <a:pPr>
              <a:buNone/>
            </a:pPr>
            <a:r>
              <a:rPr lang="en-US" dirty="0"/>
              <a:t>           Christ our Redeemer releases</a:t>
            </a:r>
          </a:p>
          <a:p>
            <a:pPr>
              <a:buNone/>
            </a:pPr>
            <a:r>
              <a:rPr lang="en-US" dirty="0"/>
              <a:t>         these things through His Spirit. </a:t>
            </a:r>
          </a:p>
        </p:txBody>
      </p:sp>
      <p:pic>
        <p:nvPicPr>
          <p:cNvPr id="5122" name="Picture 2" descr="https://tse1.mm.bing.net/th?id=OIP.OJdqKCfDdwi9g08u6CKaLgHaE7&amp;pid=15.1&amp;P=0&amp;w=235&amp;h=157">
            <a:extLst>
              <a:ext uri="{FF2B5EF4-FFF2-40B4-BE49-F238E27FC236}">
                <a16:creationId xmlns:a16="http://schemas.microsoft.com/office/drawing/2014/main" id="{69E64B70-772C-48AC-9BDC-AF6976CB1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74637"/>
            <a:ext cx="2238375" cy="14954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se4.mm.bing.net/th?id=OIP.u-nfPmNhKAtghsnOlaLJHQHaE3&amp;pid=15.1&amp;P=0&amp;w=238&amp;h=157">
            <a:extLst>
              <a:ext uri="{FF2B5EF4-FFF2-40B4-BE49-F238E27FC236}">
                <a16:creationId xmlns:a16="http://schemas.microsoft.com/office/drawing/2014/main" id="{A4A02EF2-6F01-49AB-A209-7E9420BA3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8424"/>
            <a:ext cx="2266950" cy="1495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Second Parallel</a:t>
            </a:r>
            <a:br>
              <a:rPr lang="en-US" dirty="0"/>
            </a:br>
            <a:r>
              <a:rPr lang="en-US" dirty="0"/>
              <a:t>Supernatural Manifestations</a:t>
            </a:r>
            <a:br>
              <a:rPr lang="en-US" dirty="0"/>
            </a:br>
            <a:r>
              <a:rPr lang="en-US" dirty="0"/>
              <a:t> Pentecost of Exodus</a:t>
            </a:r>
          </a:p>
        </p:txBody>
      </p:sp>
      <p:sp>
        <p:nvSpPr>
          <p:cNvPr id="3" name="Content Placeholder 2"/>
          <p:cNvSpPr>
            <a:spLocks noGrp="1"/>
          </p:cNvSpPr>
          <p:nvPr>
            <p:ph idx="1"/>
          </p:nvPr>
        </p:nvSpPr>
        <p:spPr/>
        <p:txBody>
          <a:bodyPr>
            <a:normAutofit fontScale="92500"/>
          </a:bodyPr>
          <a:lstStyle/>
          <a:p>
            <a:pPr>
              <a:buNone/>
            </a:pPr>
            <a:r>
              <a:rPr lang="en-US" dirty="0"/>
              <a:t>    ~ Exodus 19:16,18 19b~  On the morning of the third day there was thunder and lightning, with a thick cloud over the mountain and a very loud trumpet blast.  Mount Sinai was covered with smoke, because the Lord descended on it in fire. Moses spoke and the voice of God answered him.~  </a:t>
            </a:r>
          </a:p>
          <a:p>
            <a:pPr>
              <a:buNone/>
            </a:pPr>
            <a:endParaRPr lang="en-US" dirty="0"/>
          </a:p>
          <a:p>
            <a:pPr>
              <a:buNone/>
            </a:pPr>
            <a:r>
              <a:rPr lang="en-US" dirty="0"/>
              <a:t>    As Moses entered the mount of God , supernatural  manifestations took place. The Presence of God was evidenced by the sound of the trumpet, by thunders, lightning, thick clouds, fire and a voice.</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B607-E19B-4EDB-819A-14F74AC8F0A4}"/>
              </a:ext>
            </a:extLst>
          </p:cNvPr>
          <p:cNvSpPr>
            <a:spLocks noGrp="1"/>
          </p:cNvSpPr>
          <p:nvPr>
            <p:ph type="title"/>
          </p:nvPr>
        </p:nvSpPr>
        <p:spPr/>
        <p:txBody>
          <a:bodyPr/>
          <a:lstStyle/>
          <a:p>
            <a:r>
              <a:rPr lang="en-US" dirty="0"/>
              <a:t>Mt Sinai</a:t>
            </a:r>
          </a:p>
        </p:txBody>
      </p:sp>
      <p:sp>
        <p:nvSpPr>
          <p:cNvPr id="3" name="Content Placeholder 2">
            <a:extLst>
              <a:ext uri="{FF2B5EF4-FFF2-40B4-BE49-F238E27FC236}">
                <a16:creationId xmlns:a16="http://schemas.microsoft.com/office/drawing/2014/main" id="{95EB5BDD-9344-4D03-8A5B-64658DA6C4EE}"/>
              </a:ext>
            </a:extLst>
          </p:cNvPr>
          <p:cNvSpPr>
            <a:spLocks noGrp="1"/>
          </p:cNvSpPr>
          <p:nvPr>
            <p:ph idx="1"/>
          </p:nvPr>
        </p:nvSpPr>
        <p:spPr/>
        <p:txBody>
          <a:bodyPr/>
          <a:lstStyle/>
          <a:p>
            <a:endParaRPr lang="en-US" dirty="0"/>
          </a:p>
        </p:txBody>
      </p:sp>
      <p:pic>
        <p:nvPicPr>
          <p:cNvPr id="7170" name="Picture 2" descr="https://tse3.mm.bing.net/th?id=OIP.98SuiKMS5_RW2DWYK_CZNwHaFB&amp;pid=15.1&amp;P=0&amp;w=237&amp;h=161">
            <a:extLst>
              <a:ext uri="{FF2B5EF4-FFF2-40B4-BE49-F238E27FC236}">
                <a16:creationId xmlns:a16="http://schemas.microsoft.com/office/drawing/2014/main" id="{0CDE90DA-EFE4-4E7B-ADA1-EC4823286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672" y="1600200"/>
            <a:ext cx="4190999" cy="33829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se3.mm.bing.net/th?id=OIP.bulXDyQPjZ3gLwY9Ellw3wHaEK&amp;pid=15.1&amp;P=0&amp;w=286&amp;h=162">
            <a:extLst>
              <a:ext uri="{FF2B5EF4-FFF2-40B4-BE49-F238E27FC236}">
                <a16:creationId xmlns:a16="http://schemas.microsoft.com/office/drawing/2014/main" id="{8B7F8648-9EFE-4BD1-8B5D-1295FE787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4022272" cy="452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707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1FA4-29D6-48F4-8356-FB5533070657}"/>
              </a:ext>
            </a:extLst>
          </p:cNvPr>
          <p:cNvSpPr>
            <a:spLocks noGrp="1"/>
          </p:cNvSpPr>
          <p:nvPr>
            <p:ph type="title"/>
          </p:nvPr>
        </p:nvSpPr>
        <p:spPr/>
        <p:txBody>
          <a:bodyPr/>
          <a:lstStyle/>
          <a:p>
            <a:r>
              <a:rPr lang="en-US" dirty="0"/>
              <a:t>Mt Zion</a:t>
            </a:r>
          </a:p>
        </p:txBody>
      </p:sp>
      <p:sp>
        <p:nvSpPr>
          <p:cNvPr id="3" name="Content Placeholder 2">
            <a:extLst>
              <a:ext uri="{FF2B5EF4-FFF2-40B4-BE49-F238E27FC236}">
                <a16:creationId xmlns:a16="http://schemas.microsoft.com/office/drawing/2014/main" id="{1374F36F-6FCA-403F-8DC0-FB21C0F601E1}"/>
              </a:ext>
            </a:extLst>
          </p:cNvPr>
          <p:cNvSpPr>
            <a:spLocks noGrp="1"/>
          </p:cNvSpPr>
          <p:nvPr>
            <p:ph idx="1"/>
          </p:nvPr>
        </p:nvSpPr>
        <p:spPr/>
        <p:txBody>
          <a:bodyPr/>
          <a:lstStyle/>
          <a:p>
            <a:endParaRPr lang="en-US" dirty="0"/>
          </a:p>
        </p:txBody>
      </p:sp>
      <p:pic>
        <p:nvPicPr>
          <p:cNvPr id="6146" name="Picture 2" descr="https://tse1.mm.bing.net/th?id=OIP._zAlHTZFoMbrUQp1oVYeQQHaFj&amp;pid=15.1&amp;P=0&amp;w=197&amp;h=149">
            <a:extLst>
              <a:ext uri="{FF2B5EF4-FFF2-40B4-BE49-F238E27FC236}">
                <a16:creationId xmlns:a16="http://schemas.microsoft.com/office/drawing/2014/main" id="{F25435BD-C7ED-4376-A62D-683BCDFB6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67815"/>
            <a:ext cx="4572000" cy="47091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tse3.mm.bing.net/th?id=OIP.ZREiqIW_w28bVxsk-umXbwHaFj&amp;pid=15.1&amp;P=0&amp;w=197&amp;h=149">
            <a:extLst>
              <a:ext uri="{FF2B5EF4-FFF2-40B4-BE49-F238E27FC236}">
                <a16:creationId xmlns:a16="http://schemas.microsoft.com/office/drawing/2014/main" id="{90512F07-8250-43E1-A80D-2CA43D79D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67815"/>
            <a:ext cx="3657600" cy="283834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tse2.mm.bing.net/th?id=OIP.RsZksyGrjpEHXdnGlOc2WAHaEe&amp;pid=15.1&amp;P=0&amp;w=256&amp;h=156">
            <a:extLst>
              <a:ext uri="{FF2B5EF4-FFF2-40B4-BE49-F238E27FC236}">
                <a16:creationId xmlns:a16="http://schemas.microsoft.com/office/drawing/2014/main" id="{5BC3C212-6453-4335-81AD-457E3A6A8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38547"/>
            <a:ext cx="3505200" cy="183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11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Supernatural Manifestations</a:t>
            </a:r>
            <a:br>
              <a:rPr lang="en-US" dirty="0"/>
            </a:br>
            <a:r>
              <a:rPr lang="en-US" dirty="0"/>
              <a:t>Pentecost of Acts</a:t>
            </a:r>
          </a:p>
        </p:txBody>
      </p:sp>
      <p:sp>
        <p:nvSpPr>
          <p:cNvPr id="3" name="Content Placeholder 2"/>
          <p:cNvSpPr>
            <a:spLocks noGrp="1"/>
          </p:cNvSpPr>
          <p:nvPr>
            <p:ph idx="1"/>
          </p:nvPr>
        </p:nvSpPr>
        <p:spPr/>
        <p:txBody>
          <a:bodyPr>
            <a:normAutofit fontScale="85000" lnSpcReduction="20000"/>
          </a:bodyPr>
          <a:lstStyle/>
          <a:p>
            <a:pPr>
              <a:buNone/>
            </a:pPr>
            <a:r>
              <a:rPr lang="en-US" dirty="0"/>
              <a:t>     ~Acts 2:1-4.~ When the day of Pentecost came they were all together in one accord. Suddenly a sound like the blowing of a violent wind came from heaven and filled the whole house where they were sitting. They saw what seemed to be tongues of fire that separated and came to rest on each of them. All of them were filled with the Holy Spirit and began to speak in other tongues as the Spirit enabled them.~</a:t>
            </a:r>
          </a:p>
          <a:p>
            <a:pPr>
              <a:buNone/>
            </a:pPr>
            <a:r>
              <a:rPr lang="en-US" dirty="0"/>
              <a:t>     After Jesus, the Mediator of the New Covenant had entered the mount of God –Mount Zion (Hebrews 12:22-29, Rev 14:1-4), there were manifestations of His Presence.  Fear and wonder fell on the hearers as the gospel was preached.</a:t>
            </a:r>
          </a:p>
          <a:p>
            <a:pPr>
              <a:buNone/>
            </a:pPr>
            <a:r>
              <a:rPr lang="en-US" dirty="0"/>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se4.mm.bing.net/th?id=OIP.u-HR4rbLpv3svaWkVU_yCwEsDh&amp;pid=15.1&amp;P=0&amp;w=226&amp;h=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
            <a:ext cx="4558552"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se3.mm.bing.net/th?id=OIP.QDykMI2S4WvLMeGnj89yzAEsDh&amp;pid=15.1&amp;P=0&amp;w=212&amp;h=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3276600"/>
            <a:ext cx="3352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se2.mm.bing.net/th?id=OIP.NIK9dBYqoejoPnu-BVskXwDIDI&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000"/>
            <a:ext cx="32004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126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Third Parallel</a:t>
            </a:r>
            <a:br>
              <a:rPr lang="en-US" dirty="0"/>
            </a:br>
            <a:r>
              <a:rPr lang="en-US" dirty="0"/>
              <a:t>Mt Sinai/Mt Zion</a:t>
            </a:r>
          </a:p>
        </p:txBody>
      </p:sp>
      <p:sp>
        <p:nvSpPr>
          <p:cNvPr id="3" name="Content Placeholder 2"/>
          <p:cNvSpPr>
            <a:spLocks noGrp="1"/>
          </p:cNvSpPr>
          <p:nvPr>
            <p:ph idx="1"/>
          </p:nvPr>
        </p:nvSpPr>
        <p:spPr/>
        <p:txBody>
          <a:bodyPr>
            <a:normAutofit lnSpcReduction="10000"/>
          </a:bodyPr>
          <a:lstStyle/>
          <a:p>
            <a:pPr>
              <a:buNone/>
            </a:pPr>
            <a:r>
              <a:rPr lang="en-US" dirty="0"/>
              <a:t>   ~ Hebrews 12:18-21~ For you have not come to a mountain that may be touched and to a blazing fire and to darkness and gloom and whirlwind, and to a blast of a trumpet and the sound of words which sound was such that those who heard begged that no further word should be spoken to them. For they could not bear the command, ”If even a beast touches the mountain it will be stoned.” And so terrible was the sight , that even Moses said, “ I am full of fear and trembling.”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F67C-160B-1553-6C24-C89B1786C910}"/>
              </a:ext>
            </a:extLst>
          </p:cNvPr>
          <p:cNvSpPr>
            <a:spLocks noGrp="1"/>
          </p:cNvSpPr>
          <p:nvPr>
            <p:ph type="title"/>
          </p:nvPr>
        </p:nvSpPr>
        <p:spPr/>
        <p:txBody>
          <a:bodyPr>
            <a:normAutofit fontScale="90000"/>
          </a:bodyPr>
          <a:lstStyle/>
          <a:p>
            <a:r>
              <a:rPr lang="en-US" dirty="0"/>
              <a:t>SECTION ONE</a:t>
            </a:r>
            <a:br>
              <a:rPr lang="en-US" dirty="0"/>
            </a:br>
            <a:r>
              <a:rPr lang="en-US" dirty="0"/>
              <a:t>INTRODUCTION</a:t>
            </a:r>
          </a:p>
        </p:txBody>
      </p:sp>
      <p:sp>
        <p:nvSpPr>
          <p:cNvPr id="3" name="Content Placeholder 2">
            <a:extLst>
              <a:ext uri="{FF2B5EF4-FFF2-40B4-BE49-F238E27FC236}">
                <a16:creationId xmlns:a16="http://schemas.microsoft.com/office/drawing/2014/main" id="{24F148EE-106B-657C-A197-81DE74FD1779}"/>
              </a:ext>
            </a:extLst>
          </p:cNvPr>
          <p:cNvSpPr>
            <a:spLocks noGrp="1"/>
          </p:cNvSpPr>
          <p:nvPr>
            <p:ph idx="1"/>
          </p:nvPr>
        </p:nvSpPr>
        <p:spPr>
          <a:xfrm>
            <a:off x="457200" y="4572000"/>
            <a:ext cx="8229600" cy="1737360"/>
          </a:xfrm>
        </p:spPr>
        <p:txBody>
          <a:bodyPr/>
          <a:lstStyle/>
          <a:p>
            <a:pPr marL="137160" indent="0">
              <a:buNone/>
            </a:pPr>
            <a:endParaRPr lang="en-US" dirty="0"/>
          </a:p>
        </p:txBody>
      </p:sp>
    </p:spTree>
    <p:extLst>
      <p:ext uri="{BB962C8B-B14F-4D97-AF65-F5344CB8AC3E}">
        <p14:creationId xmlns:p14="http://schemas.microsoft.com/office/powerpoint/2010/main" val="683284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Mount Zion</a:t>
            </a:r>
          </a:p>
        </p:txBody>
      </p:sp>
      <p:sp>
        <p:nvSpPr>
          <p:cNvPr id="3" name="Content Placeholder 2"/>
          <p:cNvSpPr>
            <a:spLocks noGrp="1"/>
          </p:cNvSpPr>
          <p:nvPr>
            <p:ph idx="1"/>
          </p:nvPr>
        </p:nvSpPr>
        <p:spPr/>
        <p:txBody>
          <a:bodyPr>
            <a:normAutofit lnSpcReduction="10000"/>
          </a:bodyPr>
          <a:lstStyle/>
          <a:p>
            <a:pPr>
              <a:buNone/>
            </a:pPr>
            <a:r>
              <a:rPr lang="en-US" dirty="0"/>
              <a:t>    ~Hebrews 12:22-25a~ But you have come to Mount Zion and to the city of the living God, the heavenly Jerusalem, and to myriads of angels and to the general assembly and church of the first-born who are enrolled in heaven, and to God the Judge of all, and to the spirits of righteous men made perfect, and to Jesus the mediator of a new covenant and to the sprinkled blood, which speaks better than the blood of Abel. See to it that you do not refuse him who is speaking.</a:t>
            </a:r>
          </a:p>
        </p:txBody>
      </p:sp>
      <p:pic>
        <p:nvPicPr>
          <p:cNvPr id="8194" name="Picture 2" descr="https://tse3.mm.bing.net/th?id=OIP.ZREiqIW_w28bVxsk-umXbwHaFj&amp;pid=15.1&amp;P=0&amp;w=197&amp;h=149">
            <a:extLst>
              <a:ext uri="{FF2B5EF4-FFF2-40B4-BE49-F238E27FC236}">
                <a16:creationId xmlns:a16="http://schemas.microsoft.com/office/drawing/2014/main" id="{FCDD1798-DB52-41E3-9CE4-83255495F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90500"/>
            <a:ext cx="1876425" cy="1409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Fourth Parallel</a:t>
            </a:r>
            <a:br>
              <a:rPr lang="en-US" dirty="0"/>
            </a:br>
            <a:r>
              <a:rPr lang="en-US" dirty="0"/>
              <a:t>Written by the Finger of God</a:t>
            </a:r>
          </a:p>
        </p:txBody>
      </p:sp>
      <p:sp>
        <p:nvSpPr>
          <p:cNvPr id="3" name="Content Placeholder 2"/>
          <p:cNvSpPr>
            <a:spLocks noGrp="1"/>
          </p:cNvSpPr>
          <p:nvPr>
            <p:ph idx="1"/>
          </p:nvPr>
        </p:nvSpPr>
        <p:spPr/>
        <p:txBody>
          <a:bodyPr/>
          <a:lstStyle/>
          <a:p>
            <a:pPr>
              <a:buNone/>
            </a:pPr>
            <a:r>
              <a:rPr lang="en-US" dirty="0"/>
              <a:t>~ Exodus 31~ When the Lord finished speaking to Moses on Mount Sinai, he gave him the two tablets of the covenant law, the tablets of stone inscribed by the finger of God.</a:t>
            </a:r>
          </a:p>
          <a:p>
            <a:pPr>
              <a:buNone/>
            </a:pPr>
            <a:endParaRPr lang="en-US" dirty="0"/>
          </a:p>
          <a:p>
            <a:pPr>
              <a:buNone/>
            </a:pPr>
            <a:r>
              <a:rPr lang="en-US" dirty="0"/>
              <a:t>~ Deuteronomy 9:10~  The Lord gave me  two stone tablets inscribed by the finger of God. On them were all the commandments the Lord proclaimed to you on the mountain out of the fire, on the day of assembly.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Finger Of God</a:t>
            </a:r>
          </a:p>
        </p:txBody>
      </p:sp>
      <p:sp>
        <p:nvSpPr>
          <p:cNvPr id="3" name="Content Placeholder 2"/>
          <p:cNvSpPr>
            <a:spLocks noGrp="1"/>
          </p:cNvSpPr>
          <p:nvPr>
            <p:ph idx="1"/>
          </p:nvPr>
        </p:nvSpPr>
        <p:spPr/>
        <p:txBody>
          <a:bodyPr/>
          <a:lstStyle/>
          <a:p>
            <a:endParaRPr lang="en-US" dirty="0"/>
          </a:p>
        </p:txBody>
      </p:sp>
      <p:pic>
        <p:nvPicPr>
          <p:cNvPr id="3074" name="Picture 2" descr="https://tse3.mm.bing.net/th?id=OIP.xtsS2c_bzMKOm2VzJJ_MZwDzC0&amp;pid=15.1&amp;P=0&amp;w=208&amp;h=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57" y="1417638"/>
            <a:ext cx="4467285" cy="33289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se4.mm.bing.net/th?id=OIP.YbsqveZcGS4tQoo3gYxaeQEsBj&amp;pid=15.1&amp;P=0&amp;w=363&amp;h=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042" y="2895601"/>
            <a:ext cx="3729658"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62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Written By the Spirit</a:t>
            </a:r>
          </a:p>
        </p:txBody>
      </p:sp>
      <p:sp>
        <p:nvSpPr>
          <p:cNvPr id="3" name="Content Placeholder 2"/>
          <p:cNvSpPr>
            <a:spLocks noGrp="1"/>
          </p:cNvSpPr>
          <p:nvPr>
            <p:ph idx="1"/>
          </p:nvPr>
        </p:nvSpPr>
        <p:spPr/>
        <p:txBody>
          <a:bodyPr/>
          <a:lstStyle/>
          <a:p>
            <a:pPr>
              <a:buNone/>
            </a:pPr>
            <a:r>
              <a:rPr lang="en-US" dirty="0"/>
              <a:t>   ~ 2 Corinthians 3:2-4, 6~  You yourselves are our letter , written on our hearts , known and read by everyone. You show that you are a letter from Christ, the result of our ministry, written not with ink but with the Spirit of the living God, not on tablets of stone but on tablets of human hearts . He has made us competent ministers of a new covenant ---not of the letter but of the Spirit; for the letter kills, but the Spirit gives life.</a:t>
            </a:r>
          </a:p>
        </p:txBody>
      </p:sp>
      <p:pic>
        <p:nvPicPr>
          <p:cNvPr id="9218" name="Picture 2" descr="http://2.bp.blogspot.com/-3b4bi9AdqWs/UJ0ETIYDe_I/AAAAAAAAJJo/qIaLmD5vdcU/s1600/Law+Written+on+the+Heart.jpg">
            <a:extLst>
              <a:ext uri="{FF2B5EF4-FFF2-40B4-BE49-F238E27FC236}">
                <a16:creationId xmlns:a16="http://schemas.microsoft.com/office/drawing/2014/main" id="{7D43FFA2-D02C-473B-99C0-9FCC1136B6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6629" y="5442796"/>
            <a:ext cx="2438400" cy="17331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076C-3FA9-4FF8-ADCE-AF21749F82D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2D7F471-9A72-4894-8B32-5DF5A68F5133}"/>
              </a:ext>
            </a:extLst>
          </p:cNvPr>
          <p:cNvSpPr>
            <a:spLocks noGrp="1"/>
          </p:cNvSpPr>
          <p:nvPr>
            <p:ph idx="1"/>
          </p:nvPr>
        </p:nvSpPr>
        <p:spPr/>
        <p:txBody>
          <a:bodyPr/>
          <a:lstStyle/>
          <a:p>
            <a:endParaRPr lang="en-US" dirty="0"/>
          </a:p>
        </p:txBody>
      </p:sp>
      <p:pic>
        <p:nvPicPr>
          <p:cNvPr id="10242" name="Picture 2" descr="http://righteousnessislove.org/wp-content/uploads/2016/12/Write-Law-Heart.jpg">
            <a:extLst>
              <a:ext uri="{FF2B5EF4-FFF2-40B4-BE49-F238E27FC236}">
                <a16:creationId xmlns:a16="http://schemas.microsoft.com/office/drawing/2014/main" id="{A0807B41-9202-41B9-875F-E9FF835FD9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642" y="1589314"/>
            <a:ext cx="5113867" cy="28765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tse3.mm.bing.net/th?id=OIP.3Qc3PhU7Uhme2AgDlYO7LgHaCZ&amp;pid=15.1&amp;P=0&amp;w=469&amp;h=153">
            <a:extLst>
              <a:ext uri="{FF2B5EF4-FFF2-40B4-BE49-F238E27FC236}">
                <a16:creationId xmlns:a16="http://schemas.microsoft.com/office/drawing/2014/main" id="{B99EAECA-DC5B-43E7-9800-98A408123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800600"/>
            <a:ext cx="4437916" cy="137159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2.bp.blogspot.com/-3b4bi9AdqWs/UJ0ETIYDe_I/AAAAAAAAJJo/qIaLmD5vdcU/s1600/Law+Written+on+the+Heart.jpg">
            <a:extLst>
              <a:ext uri="{FF2B5EF4-FFF2-40B4-BE49-F238E27FC236}">
                <a16:creationId xmlns:a16="http://schemas.microsoft.com/office/drawing/2014/main" id="{20457769-3B33-4CF0-8EBF-6E02F0C68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2667000"/>
            <a:ext cx="2133600" cy="179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048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Fifth Parallel</a:t>
            </a:r>
            <a:br>
              <a:rPr lang="en-US" dirty="0"/>
            </a:br>
            <a:r>
              <a:rPr lang="en-US" dirty="0"/>
              <a:t>The Law Instructs</a:t>
            </a:r>
          </a:p>
        </p:txBody>
      </p:sp>
      <p:sp>
        <p:nvSpPr>
          <p:cNvPr id="3" name="Content Placeholder 2"/>
          <p:cNvSpPr>
            <a:spLocks noGrp="1"/>
          </p:cNvSpPr>
          <p:nvPr>
            <p:ph idx="1"/>
          </p:nvPr>
        </p:nvSpPr>
        <p:spPr/>
        <p:txBody>
          <a:bodyPr>
            <a:normAutofit fontScale="92500" lnSpcReduction="20000"/>
          </a:bodyPr>
          <a:lstStyle/>
          <a:p>
            <a:pPr>
              <a:buNone/>
            </a:pPr>
            <a:r>
              <a:rPr lang="en-US" dirty="0"/>
              <a:t>   ~Deuteronomy 31:12,13; 24-26, Assemble the people  --- men, women and children, and foreigners residing in your towns– so that they can listen and learn to fear the Lord your God and follow carefully all the words of this law. Their children, who do not know this law, must hear it and learn to fear the Lord your God.  After Moses finished writing in a book the words of this law from beginning to end, he gave this command to the Levites who carried the ark of the covenant of the Lord. “ Take this Book of the law and place it beside the ark of the covenant of the Lord your God.”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F1D3-FCBC-46B0-B6D6-1CE6417515FB}"/>
              </a:ext>
            </a:extLst>
          </p:cNvPr>
          <p:cNvSpPr>
            <a:spLocks noGrp="1"/>
          </p:cNvSpPr>
          <p:nvPr>
            <p:ph type="title"/>
          </p:nvPr>
        </p:nvSpPr>
        <p:spPr/>
        <p:txBody>
          <a:bodyPr/>
          <a:lstStyle/>
          <a:p>
            <a:r>
              <a:rPr lang="en-US" dirty="0"/>
              <a:t>THE LAW</a:t>
            </a:r>
          </a:p>
        </p:txBody>
      </p:sp>
      <p:sp>
        <p:nvSpPr>
          <p:cNvPr id="3" name="Content Placeholder 2">
            <a:extLst>
              <a:ext uri="{FF2B5EF4-FFF2-40B4-BE49-F238E27FC236}">
                <a16:creationId xmlns:a16="http://schemas.microsoft.com/office/drawing/2014/main" id="{43415206-38C3-4DFD-956E-1EE5650B4FD3}"/>
              </a:ext>
            </a:extLst>
          </p:cNvPr>
          <p:cNvSpPr>
            <a:spLocks noGrp="1"/>
          </p:cNvSpPr>
          <p:nvPr>
            <p:ph idx="1"/>
          </p:nvPr>
        </p:nvSpPr>
        <p:spPr/>
        <p:txBody>
          <a:bodyPr/>
          <a:lstStyle/>
          <a:p>
            <a:endParaRPr lang="en-US" dirty="0"/>
          </a:p>
        </p:txBody>
      </p:sp>
      <p:pic>
        <p:nvPicPr>
          <p:cNvPr id="11266" name="Picture 2" descr="https://tse4.mm.bing.net/th?id=OIP.LoGnd1afsj4BTF6RA44iOwHaFc&amp;pid=15.1&amp;P=0&amp;w=215&amp;h=159">
            <a:extLst>
              <a:ext uri="{FF2B5EF4-FFF2-40B4-BE49-F238E27FC236}">
                <a16:creationId xmlns:a16="http://schemas.microsoft.com/office/drawing/2014/main" id="{05DBFB91-0864-4F74-9AE6-28D1F1CE2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2016578"/>
            <a:ext cx="4110354" cy="301262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tse4.mm.bing.net/th?id=OIP.PDmQkWJFLIWGqzicZIWNqQHaIW&amp;pid=15.1&amp;P=0&amp;w=300&amp;h=300">
            <a:extLst>
              <a:ext uri="{FF2B5EF4-FFF2-40B4-BE49-F238E27FC236}">
                <a16:creationId xmlns:a16="http://schemas.microsoft.com/office/drawing/2014/main" id="{675E49FE-ABCD-46B6-9B05-C430AD3ED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955" y="2431978"/>
            <a:ext cx="3966845" cy="3839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06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Holy Spirit Instructs</a:t>
            </a:r>
          </a:p>
        </p:txBody>
      </p:sp>
      <p:sp>
        <p:nvSpPr>
          <p:cNvPr id="3" name="Content Placeholder 2"/>
          <p:cNvSpPr>
            <a:spLocks noGrp="1"/>
          </p:cNvSpPr>
          <p:nvPr>
            <p:ph idx="1"/>
          </p:nvPr>
        </p:nvSpPr>
        <p:spPr>
          <a:xfrm>
            <a:off x="457200" y="762000"/>
            <a:ext cx="8229600" cy="4709160"/>
          </a:xfrm>
        </p:spPr>
        <p:txBody>
          <a:bodyPr/>
          <a:lstStyle/>
          <a:p>
            <a:pPr>
              <a:buNone/>
            </a:pPr>
            <a:endParaRPr lang="en-US" dirty="0"/>
          </a:p>
          <a:p>
            <a:pPr>
              <a:buNone/>
            </a:pPr>
            <a:r>
              <a:rPr lang="en-US" dirty="0"/>
              <a:t>~ Acts 1:8~  But you will receive power when the Holy Spirit comes on you; and you will be my witnesses in Jerusalem, and in all Judea and Samaria, to the ends of the earth”</a:t>
            </a:r>
          </a:p>
          <a:p>
            <a:pPr>
              <a:buNone/>
            </a:pPr>
            <a:r>
              <a:rPr lang="en-US" dirty="0"/>
              <a:t>~ Acts 4:31~ After they prayed , the place where they were meeting was shaken . And they were filled with the Holy Spirit and spoke the word of God boldly.~</a:t>
            </a:r>
          </a:p>
        </p:txBody>
      </p:sp>
      <p:pic>
        <p:nvPicPr>
          <p:cNvPr id="12290" name="Picture 2" descr="https://tse4.mm.bing.net/th?id=OIP.UWHcIdaUX-1XbibwQBI3DgHaFj&amp;pid=15.1&amp;P=0&amp;w=211&amp;h=159">
            <a:extLst>
              <a:ext uri="{FF2B5EF4-FFF2-40B4-BE49-F238E27FC236}">
                <a16:creationId xmlns:a16="http://schemas.microsoft.com/office/drawing/2014/main" id="{05884D46-6E86-4755-AAE2-D63547AA3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495800"/>
            <a:ext cx="4600575" cy="189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9D7F-5786-4BAF-BEA4-7424AA8FBDA5}"/>
              </a:ext>
            </a:extLst>
          </p:cNvPr>
          <p:cNvSpPr>
            <a:spLocks noGrp="1"/>
          </p:cNvSpPr>
          <p:nvPr>
            <p:ph type="title"/>
          </p:nvPr>
        </p:nvSpPr>
        <p:spPr/>
        <p:txBody>
          <a:bodyPr/>
          <a:lstStyle/>
          <a:p>
            <a:r>
              <a:rPr lang="en-US"/>
              <a:t>The Holy </a:t>
            </a:r>
            <a:r>
              <a:rPr lang="en-US" dirty="0"/>
              <a:t>Spirit Instructs</a:t>
            </a:r>
          </a:p>
        </p:txBody>
      </p:sp>
      <p:sp>
        <p:nvSpPr>
          <p:cNvPr id="3" name="Content Placeholder 2">
            <a:extLst>
              <a:ext uri="{FF2B5EF4-FFF2-40B4-BE49-F238E27FC236}">
                <a16:creationId xmlns:a16="http://schemas.microsoft.com/office/drawing/2014/main" id="{2EACE888-3670-43E5-BC0A-573B1DEAAD61}"/>
              </a:ext>
            </a:extLst>
          </p:cNvPr>
          <p:cNvSpPr>
            <a:spLocks noGrp="1"/>
          </p:cNvSpPr>
          <p:nvPr>
            <p:ph idx="1"/>
          </p:nvPr>
        </p:nvSpPr>
        <p:spPr/>
        <p:txBody>
          <a:bodyPr/>
          <a:lstStyle/>
          <a:p>
            <a:pPr marL="137160" indent="0">
              <a:buNone/>
            </a:pPr>
            <a:r>
              <a:rPr lang="en-US" dirty="0"/>
              <a:t>John 14:17. But the Advocate, the Holy Spirit, whom the Father will send in my name, will teach you all things and will remind you of everything I have said to you.</a:t>
            </a:r>
          </a:p>
          <a:p>
            <a:pPr marL="137160" indent="0">
              <a:buNone/>
            </a:pPr>
            <a:endParaRPr lang="en-US" dirty="0"/>
          </a:p>
          <a:p>
            <a:pPr marL="137160" indent="0">
              <a:buNone/>
            </a:pPr>
            <a:r>
              <a:rPr lang="en-US" dirty="0"/>
              <a:t>John 16:13. But when he, the Spirit of truth, comes, he will guide you into all truth.</a:t>
            </a:r>
          </a:p>
        </p:txBody>
      </p:sp>
    </p:spTree>
    <p:extLst>
      <p:ext uri="{BB962C8B-B14F-4D97-AF65-F5344CB8AC3E}">
        <p14:creationId xmlns:p14="http://schemas.microsoft.com/office/powerpoint/2010/main" val="2311993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Sixth Parallel</a:t>
            </a:r>
            <a:br>
              <a:rPr lang="en-US" dirty="0"/>
            </a:br>
            <a:r>
              <a:rPr lang="en-US" dirty="0"/>
              <a:t>The  Glory of God on </a:t>
            </a:r>
            <a:br>
              <a:rPr lang="en-US" dirty="0"/>
            </a:br>
            <a:r>
              <a:rPr lang="en-US" dirty="0"/>
              <a:t>the Face of Moses</a:t>
            </a:r>
          </a:p>
        </p:txBody>
      </p:sp>
      <p:sp>
        <p:nvSpPr>
          <p:cNvPr id="3" name="Content Placeholder 2"/>
          <p:cNvSpPr>
            <a:spLocks noGrp="1"/>
          </p:cNvSpPr>
          <p:nvPr>
            <p:ph idx="1"/>
          </p:nvPr>
        </p:nvSpPr>
        <p:spPr>
          <a:xfrm>
            <a:off x="457200" y="1981200"/>
            <a:ext cx="8229600" cy="4328160"/>
          </a:xfrm>
        </p:spPr>
        <p:txBody>
          <a:bodyPr/>
          <a:lstStyle/>
          <a:p>
            <a:pPr>
              <a:buNone/>
            </a:pPr>
            <a:r>
              <a:rPr lang="en-US" dirty="0"/>
              <a:t>    “When Moses came down from Mount Sinai</a:t>
            </a:r>
          </a:p>
          <a:p>
            <a:pPr>
              <a:buNone/>
            </a:pPr>
            <a:r>
              <a:rPr lang="en-US" dirty="0"/>
              <a:t>     with the two tablets of the covenant law in his hands , he was not aware that his face was radiant because he had spoken with the Lord. When Aaron  and all the Israelites  saw Moses, his face was radiant, and they were afraid to come near him.” Exodus 34: 29-30.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1C32-47EA-4794-8D83-1FF63BF9202D}"/>
              </a:ext>
            </a:extLst>
          </p:cNvPr>
          <p:cNvSpPr>
            <a:spLocks noGrp="1"/>
          </p:cNvSpPr>
          <p:nvPr>
            <p:ph type="title"/>
          </p:nvPr>
        </p:nvSpPr>
        <p:spPr/>
        <p:txBody>
          <a:bodyPr/>
          <a:lstStyle/>
          <a:p>
            <a:r>
              <a:rPr lang="en-US" dirty="0"/>
              <a:t>Pentecost/Shavuot</a:t>
            </a:r>
          </a:p>
        </p:txBody>
      </p:sp>
      <p:sp>
        <p:nvSpPr>
          <p:cNvPr id="3" name="Content Placeholder 2">
            <a:extLst>
              <a:ext uri="{FF2B5EF4-FFF2-40B4-BE49-F238E27FC236}">
                <a16:creationId xmlns:a16="http://schemas.microsoft.com/office/drawing/2014/main" id="{9A880738-4D9E-4D2E-9AD4-A9F314310691}"/>
              </a:ext>
            </a:extLst>
          </p:cNvPr>
          <p:cNvSpPr>
            <a:spLocks noGrp="1"/>
          </p:cNvSpPr>
          <p:nvPr>
            <p:ph idx="1"/>
          </p:nvPr>
        </p:nvSpPr>
        <p:spPr/>
        <p:txBody>
          <a:bodyPr/>
          <a:lstStyle/>
          <a:p>
            <a:endParaRPr lang="en-US" dirty="0"/>
          </a:p>
        </p:txBody>
      </p:sp>
      <p:pic>
        <p:nvPicPr>
          <p:cNvPr id="3074" name="Picture 2" descr="https://tse4.mm.bing.net/th?id=OIP.uH0Rwo2KCwL8k0XIlMC5ZgHaEZ&amp;pid=15.1&amp;P=0&amp;w=320&amp;h=190">
            <a:extLst>
              <a:ext uri="{FF2B5EF4-FFF2-40B4-BE49-F238E27FC236}">
                <a16:creationId xmlns:a16="http://schemas.microsoft.com/office/drawing/2014/main" id="{AB6367DD-98F4-48CE-99DD-0732BB77F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5486400" cy="470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643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E74E-F13F-4F65-ADF7-0733EE65A444}"/>
              </a:ext>
            </a:extLst>
          </p:cNvPr>
          <p:cNvSpPr>
            <a:spLocks noGrp="1"/>
          </p:cNvSpPr>
          <p:nvPr>
            <p:ph type="title"/>
          </p:nvPr>
        </p:nvSpPr>
        <p:spPr>
          <a:xfrm>
            <a:off x="280987" y="107950"/>
            <a:ext cx="8229600" cy="1143000"/>
          </a:xfrm>
        </p:spPr>
        <p:txBody>
          <a:bodyPr/>
          <a:lstStyle/>
          <a:p>
            <a:r>
              <a:rPr lang="en-US" dirty="0"/>
              <a:t>Glory on the Face of Moses</a:t>
            </a:r>
          </a:p>
        </p:txBody>
      </p:sp>
      <p:sp>
        <p:nvSpPr>
          <p:cNvPr id="3" name="Content Placeholder 2">
            <a:extLst>
              <a:ext uri="{FF2B5EF4-FFF2-40B4-BE49-F238E27FC236}">
                <a16:creationId xmlns:a16="http://schemas.microsoft.com/office/drawing/2014/main" id="{5D5BBAF6-7575-4DB7-ADE8-1C2ABE9D99DE}"/>
              </a:ext>
            </a:extLst>
          </p:cNvPr>
          <p:cNvSpPr>
            <a:spLocks noGrp="1"/>
          </p:cNvSpPr>
          <p:nvPr>
            <p:ph idx="1"/>
          </p:nvPr>
        </p:nvSpPr>
        <p:spPr>
          <a:xfrm>
            <a:off x="473529" y="1574074"/>
            <a:ext cx="8229600" cy="4709160"/>
          </a:xfrm>
        </p:spPr>
        <p:txBody>
          <a:bodyPr/>
          <a:lstStyle/>
          <a:p>
            <a:endParaRPr lang="en-US" dirty="0"/>
          </a:p>
        </p:txBody>
      </p:sp>
      <p:pic>
        <p:nvPicPr>
          <p:cNvPr id="2050" name="Picture 2" descr="https://tse2.mm.bing.net/th?id=OIP.nOAnT3uIdg61B1iVbL1byAHaE7&amp;pid=15.1&amp;P=0&amp;w=235&amp;h=157">
            <a:extLst>
              <a:ext uri="{FF2B5EF4-FFF2-40B4-BE49-F238E27FC236}">
                <a16:creationId xmlns:a16="http://schemas.microsoft.com/office/drawing/2014/main" id="{B4874FB2-4729-48BF-AFAD-17C323975A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2672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se3.mm.bing.net/th?id=OIP.yTEVyU5gd0soVX9jgXT_AgHaHg&amp;pid=15.1&amp;P=0&amp;w=300&amp;h=300">
            <a:extLst>
              <a:ext uri="{FF2B5EF4-FFF2-40B4-BE49-F238E27FC236}">
                <a16:creationId xmlns:a16="http://schemas.microsoft.com/office/drawing/2014/main" id="{37988522-9D81-42DD-A787-492D0B594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729" y="1600200"/>
            <a:ext cx="3769858"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se1.mm.bing.net/th?id=OIP.PDLJ2Scg-iNs8VPZVs43XQHaGD&amp;pid=15.1&amp;P=0&amp;w=183&amp;h=151">
            <a:extLst>
              <a:ext uri="{FF2B5EF4-FFF2-40B4-BE49-F238E27FC236}">
                <a16:creationId xmlns:a16="http://schemas.microsoft.com/office/drawing/2014/main" id="{4D86D216-F7B4-4EF9-87B3-7BD32255C9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6470" y="4191000"/>
            <a:ext cx="3408929" cy="209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90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Glory of God in the Face of Jesus</a:t>
            </a:r>
          </a:p>
        </p:txBody>
      </p:sp>
      <p:sp>
        <p:nvSpPr>
          <p:cNvPr id="3" name="Content Placeholder 2"/>
          <p:cNvSpPr>
            <a:spLocks noGrp="1"/>
          </p:cNvSpPr>
          <p:nvPr>
            <p:ph idx="1"/>
          </p:nvPr>
        </p:nvSpPr>
        <p:spPr/>
        <p:txBody>
          <a:bodyPr>
            <a:normAutofit/>
          </a:bodyPr>
          <a:lstStyle/>
          <a:p>
            <a:pPr>
              <a:buNone/>
            </a:pPr>
            <a:r>
              <a:rPr lang="en-US" dirty="0"/>
              <a:t>     Paul tells us that the Glory of God in the face of Jesus Christ is the greater Glory than that on the face of Moses.</a:t>
            </a:r>
          </a:p>
          <a:p>
            <a:pPr>
              <a:buNone/>
            </a:pPr>
            <a:r>
              <a:rPr lang="en-US" dirty="0"/>
              <a:t>   “Now if the ministry that brought death , which was engraved in letters of stone, came with glory, so that the Israelites could not look steadily at the face of Moses because of its glory, transitory though it was, will not the ministry of the Spirit be even more glorious?” </a:t>
            </a:r>
          </a:p>
          <a:p>
            <a:pPr>
              <a:buNone/>
            </a:pPr>
            <a:r>
              <a:rPr lang="en-US" dirty="0"/>
              <a:t>     2 Corinthians 3:7-8. </a:t>
            </a:r>
          </a:p>
          <a:p>
            <a:pPr>
              <a:buNone/>
            </a:pPr>
            <a:endParaRPr lang="en-US" dirty="0"/>
          </a:p>
          <a:p>
            <a:pPr>
              <a:buNone/>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46DC-D732-4BFD-8867-18CFE14EAF9E}"/>
              </a:ext>
            </a:extLst>
          </p:cNvPr>
          <p:cNvSpPr>
            <a:spLocks noGrp="1"/>
          </p:cNvSpPr>
          <p:nvPr>
            <p:ph type="title"/>
          </p:nvPr>
        </p:nvSpPr>
        <p:spPr/>
        <p:txBody>
          <a:bodyPr/>
          <a:lstStyle/>
          <a:p>
            <a:r>
              <a:rPr lang="en-US" dirty="0"/>
              <a:t>The Glory Of Jesus</a:t>
            </a:r>
          </a:p>
        </p:txBody>
      </p:sp>
      <p:sp>
        <p:nvSpPr>
          <p:cNvPr id="3" name="Content Placeholder 2">
            <a:extLst>
              <a:ext uri="{FF2B5EF4-FFF2-40B4-BE49-F238E27FC236}">
                <a16:creationId xmlns:a16="http://schemas.microsoft.com/office/drawing/2014/main" id="{AB5ADD76-4306-46ED-8C41-E19386127C5A}"/>
              </a:ext>
            </a:extLst>
          </p:cNvPr>
          <p:cNvSpPr>
            <a:spLocks noGrp="1"/>
          </p:cNvSpPr>
          <p:nvPr>
            <p:ph idx="1"/>
          </p:nvPr>
        </p:nvSpPr>
        <p:spPr/>
        <p:txBody>
          <a:bodyPr/>
          <a:lstStyle/>
          <a:p>
            <a:endParaRPr lang="en-US" dirty="0"/>
          </a:p>
        </p:txBody>
      </p:sp>
      <p:pic>
        <p:nvPicPr>
          <p:cNvPr id="3074" name="Picture 2" descr="https://tse2.mm.bing.net/th?id=OIP.s8f7x1Y3mN43hQDNFfdrnQHaFg&amp;pid=15.1&amp;P=0&amp;w=208&amp;h=155">
            <a:extLst>
              <a:ext uri="{FF2B5EF4-FFF2-40B4-BE49-F238E27FC236}">
                <a16:creationId xmlns:a16="http://schemas.microsoft.com/office/drawing/2014/main" id="{D8C950FC-6C01-4C06-93C2-57964EED9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43434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se4.mm.bing.net/th?id=OIP.rbwj4DVsmB63rum9JdEwQgAAAA&amp;pid=15.1&amp;P=0&amp;w=300&amp;h=300">
            <a:extLst>
              <a:ext uri="{FF2B5EF4-FFF2-40B4-BE49-F238E27FC236}">
                <a16:creationId xmlns:a16="http://schemas.microsoft.com/office/drawing/2014/main" id="{7483F558-B09F-4D77-8E33-33556828E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96418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073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97EE6-BF9D-4AC5-9FA6-8D44FE2B184F}"/>
              </a:ext>
            </a:extLst>
          </p:cNvPr>
          <p:cNvSpPr>
            <a:spLocks noGrp="1"/>
          </p:cNvSpPr>
          <p:nvPr>
            <p:ph type="title"/>
          </p:nvPr>
        </p:nvSpPr>
        <p:spPr/>
        <p:txBody>
          <a:bodyPr/>
          <a:lstStyle/>
          <a:p>
            <a:r>
              <a:rPr lang="en-US" dirty="0"/>
              <a:t>HIS FACE</a:t>
            </a:r>
          </a:p>
        </p:txBody>
      </p:sp>
      <p:sp>
        <p:nvSpPr>
          <p:cNvPr id="3" name="Content Placeholder 2">
            <a:extLst>
              <a:ext uri="{FF2B5EF4-FFF2-40B4-BE49-F238E27FC236}">
                <a16:creationId xmlns:a16="http://schemas.microsoft.com/office/drawing/2014/main" id="{CE3979EC-FC52-4D55-B4B6-441F1AA7E6CA}"/>
              </a:ext>
            </a:extLst>
          </p:cNvPr>
          <p:cNvSpPr>
            <a:spLocks noGrp="1"/>
          </p:cNvSpPr>
          <p:nvPr>
            <p:ph idx="1"/>
          </p:nvPr>
        </p:nvSpPr>
        <p:spPr/>
        <p:txBody>
          <a:bodyPr/>
          <a:lstStyle/>
          <a:p>
            <a:endParaRPr lang="en-US" dirty="0"/>
          </a:p>
        </p:txBody>
      </p:sp>
      <p:pic>
        <p:nvPicPr>
          <p:cNvPr id="4098" name="Picture 2" descr="https://tse2.mm.bing.net/th?id=OIP.76ev-NqMW1LeocAjq1NlqQHaFj&amp;pid=15.1&amp;P=0&amp;w=252&amp;h=190">
            <a:extLst>
              <a:ext uri="{FF2B5EF4-FFF2-40B4-BE49-F238E27FC236}">
                <a16:creationId xmlns:a16="http://schemas.microsoft.com/office/drawing/2014/main" id="{208A7154-0E25-489E-A256-B86D11036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34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Seventh Parallel</a:t>
            </a:r>
            <a:br>
              <a:rPr lang="en-US" dirty="0"/>
            </a:br>
            <a:r>
              <a:rPr lang="en-US" dirty="0"/>
              <a:t>Glory to Glory</a:t>
            </a:r>
          </a:p>
        </p:txBody>
      </p:sp>
      <p:sp>
        <p:nvSpPr>
          <p:cNvPr id="3" name="Content Placeholder 2"/>
          <p:cNvSpPr>
            <a:spLocks noGrp="1"/>
          </p:cNvSpPr>
          <p:nvPr>
            <p:ph idx="1"/>
          </p:nvPr>
        </p:nvSpPr>
        <p:spPr/>
        <p:txBody>
          <a:bodyPr>
            <a:normAutofit/>
          </a:bodyPr>
          <a:lstStyle/>
          <a:p>
            <a:pPr>
              <a:buNone/>
            </a:pPr>
            <a:r>
              <a:rPr lang="en-US" dirty="0"/>
              <a:t>   </a:t>
            </a:r>
          </a:p>
          <a:p>
            <a:pPr>
              <a:buNone/>
            </a:pPr>
            <a:endParaRPr lang="en-US" dirty="0"/>
          </a:p>
          <a:p>
            <a:pPr>
              <a:buNone/>
            </a:pPr>
            <a:r>
              <a:rPr lang="en-US" dirty="0"/>
              <a:t>     ~ 2 Corinthians 3:17-18~ Now the Lord is the Spirit,  and where the Spirit of the Lord is , there is freedom. And we all, who with unveiled faces contemplate the Lord’s glory , are being transformed into his image with an ever increasing glory which comes from the Lord, who is the Spirit.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17A2-8DB8-4F4F-86C9-055F3095DBF2}"/>
              </a:ext>
            </a:extLst>
          </p:cNvPr>
          <p:cNvSpPr>
            <a:spLocks noGrp="1"/>
          </p:cNvSpPr>
          <p:nvPr>
            <p:ph type="title"/>
          </p:nvPr>
        </p:nvSpPr>
        <p:spPr/>
        <p:txBody>
          <a:bodyPr/>
          <a:lstStyle/>
          <a:p>
            <a:r>
              <a:rPr lang="en-US" dirty="0"/>
              <a:t>FREEDOM</a:t>
            </a:r>
          </a:p>
        </p:txBody>
      </p:sp>
      <p:sp>
        <p:nvSpPr>
          <p:cNvPr id="3" name="Content Placeholder 2">
            <a:extLst>
              <a:ext uri="{FF2B5EF4-FFF2-40B4-BE49-F238E27FC236}">
                <a16:creationId xmlns:a16="http://schemas.microsoft.com/office/drawing/2014/main" id="{06A8C27E-5C71-4CE4-B970-B745782627F3}"/>
              </a:ext>
            </a:extLst>
          </p:cNvPr>
          <p:cNvSpPr>
            <a:spLocks noGrp="1"/>
          </p:cNvSpPr>
          <p:nvPr>
            <p:ph idx="1"/>
          </p:nvPr>
        </p:nvSpPr>
        <p:spPr/>
        <p:txBody>
          <a:bodyPr/>
          <a:lstStyle/>
          <a:p>
            <a:endParaRPr lang="en-US" dirty="0"/>
          </a:p>
        </p:txBody>
      </p:sp>
      <p:pic>
        <p:nvPicPr>
          <p:cNvPr id="5122" name="Picture 2" descr="https://tse2.mm.bing.net/th?id=OIP.m27GEOg0ZZI8Cx81jj_3mAHaEE&amp;pid=15.1&amp;P=0&amp;w=285&amp;h=158">
            <a:extLst>
              <a:ext uri="{FF2B5EF4-FFF2-40B4-BE49-F238E27FC236}">
                <a16:creationId xmlns:a16="http://schemas.microsoft.com/office/drawing/2014/main" id="{566C78D2-F9D9-4F9C-BFC5-F42B6E11B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632857"/>
            <a:ext cx="2714625" cy="36209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se2.mm.bing.net/th?id=OIP.kAvAPmBbaSeEvnK91TPyZwHaFW&amp;pid=15.1&amp;P=0&amp;w=212&amp;h=154">
            <a:extLst>
              <a:ext uri="{FF2B5EF4-FFF2-40B4-BE49-F238E27FC236}">
                <a16:creationId xmlns:a16="http://schemas.microsoft.com/office/drawing/2014/main" id="{14CBA527-1D50-48B3-90D9-54E20ABB5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1417638"/>
            <a:ext cx="3447369" cy="23590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se2.mm.bing.net/th?id=OIP.RrD_WG1Vi9VC4GCaw0GnNQAAAA&amp;pid=15.1&amp;P=0&amp;w=201&amp;h=154">
            <a:extLst>
              <a:ext uri="{FF2B5EF4-FFF2-40B4-BE49-F238E27FC236}">
                <a16:creationId xmlns:a16="http://schemas.microsoft.com/office/drawing/2014/main" id="{C766D62A-E9C7-4039-94BD-8E6DAB3B8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102" y="3753553"/>
            <a:ext cx="4627448" cy="258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9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43EF-90C3-4C78-AF09-D038DD260D22}"/>
              </a:ext>
            </a:extLst>
          </p:cNvPr>
          <p:cNvSpPr>
            <a:spLocks noGrp="1"/>
          </p:cNvSpPr>
          <p:nvPr>
            <p:ph type="title"/>
          </p:nvPr>
        </p:nvSpPr>
        <p:spPr/>
        <p:txBody>
          <a:bodyPr/>
          <a:lstStyle/>
          <a:p>
            <a:r>
              <a:rPr lang="en-US" dirty="0"/>
              <a:t>Freedom</a:t>
            </a:r>
          </a:p>
        </p:txBody>
      </p:sp>
      <p:sp>
        <p:nvSpPr>
          <p:cNvPr id="3" name="Content Placeholder 2">
            <a:extLst>
              <a:ext uri="{FF2B5EF4-FFF2-40B4-BE49-F238E27FC236}">
                <a16:creationId xmlns:a16="http://schemas.microsoft.com/office/drawing/2014/main" id="{38AC56A9-F774-473C-9B21-1048172A0385}"/>
              </a:ext>
            </a:extLst>
          </p:cNvPr>
          <p:cNvSpPr>
            <a:spLocks noGrp="1"/>
          </p:cNvSpPr>
          <p:nvPr>
            <p:ph idx="1"/>
          </p:nvPr>
        </p:nvSpPr>
        <p:spPr>
          <a:xfrm>
            <a:off x="457200" y="1600200"/>
            <a:ext cx="8229600" cy="4648200"/>
          </a:xfrm>
        </p:spPr>
        <p:txBody>
          <a:bodyPr/>
          <a:lstStyle/>
          <a:p>
            <a:pPr marL="137160" indent="0">
              <a:buNone/>
            </a:pPr>
            <a:endParaRPr lang="en-US" dirty="0"/>
          </a:p>
        </p:txBody>
      </p:sp>
      <p:pic>
        <p:nvPicPr>
          <p:cNvPr id="6146" name="Picture 2" descr="https://tse4.mm.bing.net/th?id=OIP.PLesql6kiZmcXgV9sZs2tgHaHa&amp;pid=15.1&amp;P=0&amp;w=300&amp;h=300">
            <a:extLst>
              <a:ext uri="{FF2B5EF4-FFF2-40B4-BE49-F238E27FC236}">
                <a16:creationId xmlns:a16="http://schemas.microsoft.com/office/drawing/2014/main" id="{3D7CEFA7-2B38-473A-B6CA-D0A820A8C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29" y="1871028"/>
            <a:ext cx="8229600" cy="4339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0202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GLORY</a:t>
            </a:r>
          </a:p>
        </p:txBody>
      </p:sp>
      <p:sp>
        <p:nvSpPr>
          <p:cNvPr id="3" name="Content Placeholder 2"/>
          <p:cNvSpPr>
            <a:spLocks noGrp="1"/>
          </p:cNvSpPr>
          <p:nvPr>
            <p:ph idx="1"/>
          </p:nvPr>
        </p:nvSpPr>
        <p:spPr/>
        <p:txBody>
          <a:bodyPr>
            <a:normAutofit fontScale="92500" lnSpcReduction="10000"/>
          </a:bodyPr>
          <a:lstStyle/>
          <a:p>
            <a:pPr marL="651510" indent="-514350">
              <a:buNone/>
            </a:pPr>
            <a:r>
              <a:rPr lang="en-US" dirty="0"/>
              <a:t>1. Glory of the Lord appeared to Israel. </a:t>
            </a:r>
          </a:p>
          <a:p>
            <a:pPr marL="651510" indent="-514350">
              <a:buNone/>
            </a:pPr>
            <a:r>
              <a:rPr lang="en-US" dirty="0"/>
              <a:t>   Exodus 16,24. ( looked like consuming fire)</a:t>
            </a:r>
          </a:p>
          <a:p>
            <a:pPr marL="651510" indent="-514350">
              <a:buNone/>
            </a:pPr>
            <a:r>
              <a:rPr lang="en-US" dirty="0"/>
              <a:t>2.The Glory of the Lord filled the Tabernacle  and the Temple on the day of dedication.  Exodus 40, I Kings 8, 2 Chronicles 5.</a:t>
            </a:r>
          </a:p>
          <a:p>
            <a:pPr marL="651510" indent="-514350">
              <a:buNone/>
            </a:pPr>
            <a:r>
              <a:rPr lang="en-US" dirty="0"/>
              <a:t>3. Moses beheld the glory of the Lord and had the same seen on his face. Exodus 33,  2 Corinthians 3. </a:t>
            </a:r>
          </a:p>
          <a:p>
            <a:pPr marL="651510" indent="-514350">
              <a:buNone/>
            </a:pPr>
            <a:r>
              <a:rPr lang="en-US" dirty="0"/>
              <a:t>4.Jesus shone with the glory of God on the Mt of Transfiguration. Matt 17:1-8, 2 Peter 1:17-18.</a:t>
            </a:r>
          </a:p>
          <a:p>
            <a:pPr marL="651510" indent="-514350">
              <a:buNone/>
            </a:pPr>
            <a:r>
              <a:rPr lang="en-US" dirty="0"/>
              <a:t>5. The church is to shine with the glory of God. Isaiah 60:1-3, Colossians 1:27, Ephesians 5:27.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Glory of the Lord</a:t>
            </a:r>
          </a:p>
        </p:txBody>
      </p:sp>
      <p:sp>
        <p:nvSpPr>
          <p:cNvPr id="3" name="Content Placeholder 2"/>
          <p:cNvSpPr>
            <a:spLocks noGrp="1"/>
          </p:cNvSpPr>
          <p:nvPr>
            <p:ph idx="1"/>
          </p:nvPr>
        </p:nvSpPr>
        <p:spPr/>
        <p:txBody>
          <a:bodyPr>
            <a:normAutofit fontScale="92500"/>
          </a:bodyPr>
          <a:lstStyle/>
          <a:p>
            <a:pPr>
              <a:buNone/>
            </a:pPr>
            <a:r>
              <a:rPr lang="en-US" dirty="0"/>
              <a:t>    Entrance within the veil, by the power of incense and the atoning blood brought Aaron into the very presence and glory of the Lord. The Hebrews referred to this visible  manifestation of God’s Presence as “the Shekinah.”</a:t>
            </a:r>
          </a:p>
          <a:p>
            <a:pPr>
              <a:buNone/>
            </a:pPr>
            <a:r>
              <a:rPr lang="en-US" dirty="0"/>
              <a:t>   Aaron entered into the glory of the Lord. In fulfillment of this we see the Lord Jesus Christ in His ascension was ‘received up into glory’ ( I Timothy 3:16) and He was glorified with the glory which He had with the Father before the world began ( John 17:1-5, 24-26).</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0816-0213-419E-AE69-617840E05500}"/>
              </a:ext>
            </a:extLst>
          </p:cNvPr>
          <p:cNvSpPr>
            <a:spLocks noGrp="1"/>
          </p:cNvSpPr>
          <p:nvPr>
            <p:ph type="title"/>
          </p:nvPr>
        </p:nvSpPr>
        <p:spPr/>
        <p:txBody>
          <a:bodyPr/>
          <a:lstStyle/>
          <a:p>
            <a:r>
              <a:rPr lang="en-US" dirty="0"/>
              <a:t>Entrance Within the Veil</a:t>
            </a:r>
          </a:p>
        </p:txBody>
      </p:sp>
      <p:sp>
        <p:nvSpPr>
          <p:cNvPr id="3" name="Content Placeholder 2">
            <a:extLst>
              <a:ext uri="{FF2B5EF4-FFF2-40B4-BE49-F238E27FC236}">
                <a16:creationId xmlns:a16="http://schemas.microsoft.com/office/drawing/2014/main" id="{B84CD6CE-1B31-40BB-82DF-B672C621E411}"/>
              </a:ext>
            </a:extLst>
          </p:cNvPr>
          <p:cNvSpPr>
            <a:spLocks noGrp="1"/>
          </p:cNvSpPr>
          <p:nvPr>
            <p:ph idx="1"/>
          </p:nvPr>
        </p:nvSpPr>
        <p:spPr/>
        <p:txBody>
          <a:bodyPr/>
          <a:lstStyle/>
          <a:p>
            <a:endParaRPr lang="en-US" dirty="0"/>
          </a:p>
        </p:txBody>
      </p:sp>
      <p:pic>
        <p:nvPicPr>
          <p:cNvPr id="7170" name="Picture 2" descr="http://1.bp.blogspot.com/_b6c7yJLqN1Y/S7Z9oiAq5MI/AAAAAAAAAfE/aBszQrw8pMs/s1600/blood_curtain.jpg">
            <a:extLst>
              <a:ext uri="{FF2B5EF4-FFF2-40B4-BE49-F238E27FC236}">
                <a16:creationId xmlns:a16="http://schemas.microsoft.com/office/drawing/2014/main" id="{90813C54-39BA-4393-8254-F70088F5E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073543" cy="2762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tse3.mm.bing.net/th?id=OIP.jnTJW5URiuQjrEKnHyc9yQHaEK&amp;pid=15.1&amp;P=0&amp;w=296&amp;h=167">
            <a:extLst>
              <a:ext uri="{FF2B5EF4-FFF2-40B4-BE49-F238E27FC236}">
                <a16:creationId xmlns:a16="http://schemas.microsoft.com/office/drawing/2014/main" id="{7A88E13F-3189-486D-AD8A-821853572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742" y="1600200"/>
            <a:ext cx="4073543" cy="27622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tse4.mm.bing.net/th?id=OIP.JdcS6g2jYciZwM6cZ75BwQHaEL&amp;pid=15.1&amp;P=0&amp;w=322&amp;h=183">
            <a:extLst>
              <a:ext uri="{FF2B5EF4-FFF2-40B4-BE49-F238E27FC236}">
                <a16:creationId xmlns:a16="http://schemas.microsoft.com/office/drawing/2014/main" id="{67C5681D-AEE9-4559-B43E-A9556360A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18" y="4327231"/>
            <a:ext cx="306705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65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3314" name="Picture 2" descr="https://tse3.mm.bing.net/th?id=OIP.4JlVJHPEJocFUfZv9EVrWQEsCo&amp;pid=15.1&amp;P=0&amp;w=307&amp;h=173"/>
          <p:cNvPicPr>
            <a:picLocks noChangeAspect="1" noChangeArrowheads="1"/>
          </p:cNvPicPr>
          <p:nvPr/>
        </p:nvPicPr>
        <p:blipFill rotWithShape="1">
          <a:blip r:embed="rId2">
            <a:extLst>
              <a:ext uri="{28A0092B-C50C-407E-A947-70E740481C1C}">
                <a14:useLocalDpi xmlns:a14="http://schemas.microsoft.com/office/drawing/2010/main" val="0"/>
              </a:ext>
            </a:extLst>
          </a:blip>
          <a:srcRect r="-169020"/>
          <a:stretch/>
        </p:blipFill>
        <p:spPr bwMode="auto">
          <a:xfrm>
            <a:off x="1145040" y="533400"/>
            <a:ext cx="18438359" cy="555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256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Glory Fills the Earth</a:t>
            </a:r>
          </a:p>
        </p:txBody>
      </p:sp>
      <p:sp>
        <p:nvSpPr>
          <p:cNvPr id="3" name="Content Placeholder 2"/>
          <p:cNvSpPr>
            <a:spLocks noGrp="1"/>
          </p:cNvSpPr>
          <p:nvPr>
            <p:ph idx="1"/>
          </p:nvPr>
        </p:nvSpPr>
        <p:spPr/>
        <p:txBody>
          <a:bodyPr/>
          <a:lstStyle/>
          <a:p>
            <a:pPr>
              <a:buNone/>
            </a:pPr>
            <a:r>
              <a:rPr lang="en-US" dirty="0"/>
              <a:t>     ~Isaiah 6:3~   Holy, holy, holy is the Lord God Almighty; the whole earth is full of his glory.</a:t>
            </a:r>
          </a:p>
          <a:p>
            <a:pPr>
              <a:buNone/>
            </a:pPr>
            <a:endParaRPr lang="en-US" dirty="0"/>
          </a:p>
          <a:p>
            <a:pPr>
              <a:buNone/>
            </a:pPr>
            <a:r>
              <a:rPr lang="en-US" dirty="0"/>
              <a:t>    ~ Isaiah 40:5~ And the glory of the Lord will be revealed and all people will see it together.  For the mouth of the Lord has spoken. </a:t>
            </a:r>
          </a:p>
          <a:p>
            <a:pPr>
              <a:buNone/>
            </a:pPr>
            <a:endParaRPr lang="en-US" dirty="0"/>
          </a:p>
          <a:p>
            <a:pPr>
              <a:buNone/>
            </a:pPr>
            <a:r>
              <a:rPr lang="en-US" dirty="0"/>
              <a:t>    ~ Habakkuk 2 :14~ For the earth will be filled with the knowledge of the glory of the Lord as the waters cover the sea.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Fire/Holy Spirit</a:t>
            </a:r>
          </a:p>
        </p:txBody>
      </p:sp>
      <p:sp>
        <p:nvSpPr>
          <p:cNvPr id="3" name="Content Placeholder 2"/>
          <p:cNvSpPr>
            <a:spLocks noGrp="1"/>
          </p:cNvSpPr>
          <p:nvPr>
            <p:ph idx="1"/>
          </p:nvPr>
        </p:nvSpPr>
        <p:spPr/>
        <p:txBody>
          <a:bodyPr>
            <a:normAutofit lnSpcReduction="10000"/>
          </a:bodyPr>
          <a:lstStyle/>
          <a:p>
            <a:pPr>
              <a:buNone/>
            </a:pPr>
            <a:r>
              <a:rPr lang="en-US" dirty="0"/>
              <a:t> ~Isaiah 50~  But now, all you who light fires and provide yourselves with flaming torches, go , walk in the light of your own fires and of the torches you have set ablaze.</a:t>
            </a:r>
          </a:p>
          <a:p>
            <a:pPr>
              <a:buNone/>
            </a:pPr>
            <a:r>
              <a:rPr lang="en-US" dirty="0"/>
              <a:t>~ Mark~ Peter followed him at a distance , right into the courtyard of the high priest . There he sat with the guards and warmed himself at the fire</a:t>
            </a:r>
          </a:p>
          <a:p>
            <a:pPr>
              <a:buNone/>
            </a:pPr>
            <a:r>
              <a:rPr lang="en-US" dirty="0"/>
              <a:t>~ Matthew 3~ He will baptize you with the Holy Spirit and fire.</a:t>
            </a:r>
          </a:p>
          <a:p>
            <a:pPr>
              <a:buNone/>
            </a:pPr>
            <a:r>
              <a:rPr lang="en-US" dirty="0"/>
              <a:t>~Acts 2~ Then Peter stood up with the Eleven…..</a:t>
            </a:r>
          </a:p>
          <a:p>
            <a:pPr>
              <a:buNone/>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Eighth Parallel </a:t>
            </a:r>
            <a:br>
              <a:rPr lang="en-US" dirty="0"/>
            </a:br>
            <a:r>
              <a:rPr lang="en-US" dirty="0"/>
              <a:t>Face Veiled/ Unveiled Face</a:t>
            </a:r>
          </a:p>
        </p:txBody>
      </p:sp>
      <p:sp>
        <p:nvSpPr>
          <p:cNvPr id="3" name="Content Placeholder 2"/>
          <p:cNvSpPr>
            <a:spLocks noGrp="1"/>
          </p:cNvSpPr>
          <p:nvPr>
            <p:ph idx="1"/>
          </p:nvPr>
        </p:nvSpPr>
        <p:spPr/>
        <p:txBody>
          <a:bodyPr/>
          <a:lstStyle/>
          <a:p>
            <a:pPr marL="137160" indent="0">
              <a:buNone/>
            </a:pPr>
            <a:r>
              <a:rPr lang="en-US" dirty="0"/>
              <a:t>But whenever he entered the Lord’s presence to speak with him, he removed the veil until he came out. And when he came out and told the Israelites what he had been commanded they saw that his face was radiant. Then Moses would put the veil back over his face until he went in to speak with the Lord.  Exodus 34:34-35.</a:t>
            </a:r>
          </a:p>
        </p:txBody>
      </p:sp>
      <p:pic>
        <p:nvPicPr>
          <p:cNvPr id="10242" name="Picture 2" descr="https://tse3.mm.bing.net/th?id=OIP.5c2t6Cv_qEDyyo1iSV9jjwHaCp&amp;pid=15.1&amp;P=0&amp;w=429&amp;h=154">
            <a:extLst>
              <a:ext uri="{FF2B5EF4-FFF2-40B4-BE49-F238E27FC236}">
                <a16:creationId xmlns:a16="http://schemas.microsoft.com/office/drawing/2014/main" id="{0FAFCB4A-58C8-461C-8B5A-2C339C097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774" y="5400675"/>
            <a:ext cx="408622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tse2.mm.bing.net/th?id=OIP.dXY2pw1bS4RtJvaOICXBlQHaJ1&amp;pid=15.1&amp;P=0&amp;w=300&amp;h=300">
            <a:extLst>
              <a:ext uri="{FF2B5EF4-FFF2-40B4-BE49-F238E27FC236}">
                <a16:creationId xmlns:a16="http://schemas.microsoft.com/office/drawing/2014/main" id="{CF223513-CFB1-4F99-8718-A8E4901AB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648200"/>
            <a:ext cx="2819400" cy="220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507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Unveiled  Face</a:t>
            </a:r>
          </a:p>
        </p:txBody>
      </p:sp>
      <p:sp>
        <p:nvSpPr>
          <p:cNvPr id="3" name="Content Placeholder 2"/>
          <p:cNvSpPr>
            <a:spLocks noGrp="1"/>
          </p:cNvSpPr>
          <p:nvPr>
            <p:ph idx="1"/>
          </p:nvPr>
        </p:nvSpPr>
        <p:spPr/>
        <p:txBody>
          <a:bodyPr/>
          <a:lstStyle/>
          <a:p>
            <a:pPr marL="137160" indent="0">
              <a:buNone/>
            </a:pPr>
            <a:r>
              <a:rPr lang="en-US" dirty="0"/>
              <a:t>Now the Lord is the Spirit , and where the Spirit of the Lord is, there is freedom. And we all, who with unveiled faces contemplate the Lord’s glory, are being transformed into his image with an ever –increasing glory, which comes from the Lord, who is the Spirit.  2 Corinthians 3: 17-18. </a:t>
            </a:r>
          </a:p>
        </p:txBody>
      </p:sp>
      <p:pic>
        <p:nvPicPr>
          <p:cNvPr id="5122" name="Picture 2" descr="https://tse3.mm.bing.net/th?id=OIP.Y6XX573b9FPcbJs_76kJngHaEb&amp;pid=15.1&amp;P=0&amp;w=253&amp;h=153">
            <a:extLst>
              <a:ext uri="{FF2B5EF4-FFF2-40B4-BE49-F238E27FC236}">
                <a16:creationId xmlns:a16="http://schemas.microsoft.com/office/drawing/2014/main" id="{27EA005C-2871-467D-9E1D-FFF7E62E6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648200"/>
            <a:ext cx="3810000" cy="193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629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CB12-C334-4197-BB5F-9DD0566BCE79}"/>
              </a:ext>
            </a:extLst>
          </p:cNvPr>
          <p:cNvSpPr>
            <a:spLocks noGrp="1"/>
          </p:cNvSpPr>
          <p:nvPr>
            <p:ph type="title"/>
          </p:nvPr>
        </p:nvSpPr>
        <p:spPr>
          <a:xfrm>
            <a:off x="925286" y="274637"/>
            <a:ext cx="8229600" cy="1143000"/>
          </a:xfrm>
        </p:spPr>
        <p:txBody>
          <a:bodyPr>
            <a:normAutofit fontScale="90000"/>
          </a:bodyPr>
          <a:lstStyle/>
          <a:p>
            <a:br>
              <a:rPr lang="en-US" dirty="0"/>
            </a:br>
            <a:endParaRPr lang="en-US" dirty="0"/>
          </a:p>
        </p:txBody>
      </p:sp>
      <p:sp>
        <p:nvSpPr>
          <p:cNvPr id="3" name="Content Placeholder 2">
            <a:extLst>
              <a:ext uri="{FF2B5EF4-FFF2-40B4-BE49-F238E27FC236}">
                <a16:creationId xmlns:a16="http://schemas.microsoft.com/office/drawing/2014/main" id="{43922313-EE62-4C2E-B913-B201C8D3AE40}"/>
              </a:ext>
            </a:extLst>
          </p:cNvPr>
          <p:cNvSpPr>
            <a:spLocks noGrp="1"/>
          </p:cNvSpPr>
          <p:nvPr>
            <p:ph idx="1"/>
          </p:nvPr>
        </p:nvSpPr>
        <p:spPr/>
        <p:txBody>
          <a:bodyPr>
            <a:normAutofit fontScale="77500" lnSpcReduction="20000"/>
          </a:bodyPr>
          <a:lstStyle/>
          <a:p>
            <a:pPr marL="137160" indent="0">
              <a:buNone/>
            </a:pPr>
            <a:r>
              <a:rPr lang="en-US" dirty="0"/>
              <a:t>Passover / Calvary</a:t>
            </a:r>
          </a:p>
          <a:p>
            <a:pPr marL="137160" indent="0">
              <a:buNone/>
            </a:pPr>
            <a:r>
              <a:rPr lang="en-US" dirty="0"/>
              <a:t>Matthew 26: 67-68.</a:t>
            </a:r>
          </a:p>
          <a:p>
            <a:pPr marL="137160" indent="0">
              <a:buNone/>
            </a:pPr>
            <a:r>
              <a:rPr lang="en-US" dirty="0"/>
              <a:t>They spit in his face and struck him with their fists. Others slapped him and said, “Prophesy to us, Messiah. Who hit you?” </a:t>
            </a:r>
          </a:p>
          <a:p>
            <a:pPr marL="137160" indent="0">
              <a:buNone/>
            </a:pPr>
            <a:r>
              <a:rPr lang="en-US" dirty="0"/>
              <a:t> </a:t>
            </a:r>
          </a:p>
          <a:p>
            <a:pPr marL="137160" indent="0">
              <a:buNone/>
            </a:pPr>
            <a:r>
              <a:rPr lang="en-US" dirty="0"/>
              <a:t>Pentecost</a:t>
            </a:r>
          </a:p>
          <a:p>
            <a:pPr marL="137160" indent="0">
              <a:buNone/>
            </a:pPr>
            <a:endParaRPr lang="en-US" dirty="0"/>
          </a:p>
          <a:p>
            <a:pPr marL="137160" indent="0">
              <a:buNone/>
            </a:pPr>
            <a:r>
              <a:rPr lang="en-US" dirty="0"/>
              <a:t>So that ( Your Name)_______  face can radiate the glory of God through the Spirit.</a:t>
            </a:r>
          </a:p>
          <a:p>
            <a:pPr marL="137160" indent="0">
              <a:buNone/>
            </a:pPr>
            <a:r>
              <a:rPr lang="en-US" dirty="0"/>
              <a:t>We all with unveiled faces contemplate the Lords glory, are being transformed into his image with ever increasing glory, which comes from the Lord, who is the Spirit. </a:t>
            </a:r>
          </a:p>
          <a:p>
            <a:pPr marL="137160" indent="0">
              <a:buNone/>
            </a:pPr>
            <a:r>
              <a:rPr lang="en-US" dirty="0"/>
              <a:t>2 Corinthians 3:18.</a:t>
            </a:r>
          </a:p>
        </p:txBody>
      </p:sp>
      <p:pic>
        <p:nvPicPr>
          <p:cNvPr id="6146" name="Picture 2" descr="http://3.bp.blogspot.com/-zHEDGvLQHiA/ULuWKTl1cYI/AAAAAAAAB7A/pv1-C4wUaWw/s1600/Jesus+-+spit+upon.png">
            <a:extLst>
              <a:ext uri="{FF2B5EF4-FFF2-40B4-BE49-F238E27FC236}">
                <a16:creationId xmlns:a16="http://schemas.microsoft.com/office/drawing/2014/main" id="{93F3BE4C-67BF-40AB-89EF-E8209622A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28" y="0"/>
            <a:ext cx="4604657" cy="2034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460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27AFB-6608-4D10-A671-A0E9CAFC1976}"/>
              </a:ext>
            </a:extLst>
          </p:cNvPr>
          <p:cNvSpPr>
            <a:spLocks noGrp="1"/>
          </p:cNvSpPr>
          <p:nvPr>
            <p:ph type="title"/>
          </p:nvPr>
        </p:nvSpPr>
        <p:spPr/>
        <p:txBody>
          <a:bodyPr/>
          <a:lstStyle/>
          <a:p>
            <a:r>
              <a:rPr lang="en-US" dirty="0"/>
              <a:t>Radiant Faces</a:t>
            </a:r>
          </a:p>
        </p:txBody>
      </p:sp>
      <p:sp>
        <p:nvSpPr>
          <p:cNvPr id="3" name="Content Placeholder 2">
            <a:extLst>
              <a:ext uri="{FF2B5EF4-FFF2-40B4-BE49-F238E27FC236}">
                <a16:creationId xmlns:a16="http://schemas.microsoft.com/office/drawing/2014/main" id="{BA00EB02-CAED-49EB-AADF-4ED7B80EC73F}"/>
              </a:ext>
            </a:extLst>
          </p:cNvPr>
          <p:cNvSpPr>
            <a:spLocks noGrp="1"/>
          </p:cNvSpPr>
          <p:nvPr>
            <p:ph idx="1"/>
          </p:nvPr>
        </p:nvSpPr>
        <p:spPr/>
        <p:txBody>
          <a:bodyPr/>
          <a:lstStyle/>
          <a:p>
            <a:endParaRPr lang="en-US" dirty="0"/>
          </a:p>
        </p:txBody>
      </p:sp>
      <p:pic>
        <p:nvPicPr>
          <p:cNvPr id="11266" name="Picture 2" descr="http://joesaubert.files.wordpress.com/2009/09/unveiled-faces.png?w=640">
            <a:extLst>
              <a:ext uri="{FF2B5EF4-FFF2-40B4-BE49-F238E27FC236}">
                <a16:creationId xmlns:a16="http://schemas.microsoft.com/office/drawing/2014/main" id="{DE5EE97F-2309-4656-8521-5D48D5F3F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20133"/>
            <a:ext cx="4705350" cy="488922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tse1.mm.bing.net/th?id=OIP.GE5ua-nM340dGxGBm8dH8gHaD4&amp;pid=15.1&amp;P=0&amp;w=297&amp;h=157">
            <a:extLst>
              <a:ext uri="{FF2B5EF4-FFF2-40B4-BE49-F238E27FC236}">
                <a16:creationId xmlns:a16="http://schemas.microsoft.com/office/drawing/2014/main" id="{8ADFD7C6-0B5B-42C0-90CD-4F479BC2D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463040"/>
            <a:ext cx="2828925" cy="470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3699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Ninth Parallel</a:t>
            </a:r>
            <a:br>
              <a:rPr lang="en-US" dirty="0"/>
            </a:br>
            <a:r>
              <a:rPr lang="en-US" dirty="0"/>
              <a:t>3000 Die/3000 Live</a:t>
            </a:r>
          </a:p>
        </p:txBody>
      </p:sp>
      <p:sp>
        <p:nvSpPr>
          <p:cNvPr id="3" name="Content Placeholder 2"/>
          <p:cNvSpPr>
            <a:spLocks noGrp="1"/>
          </p:cNvSpPr>
          <p:nvPr>
            <p:ph idx="1"/>
          </p:nvPr>
        </p:nvSpPr>
        <p:spPr/>
        <p:txBody>
          <a:bodyPr/>
          <a:lstStyle/>
          <a:p>
            <a:pPr marL="137160" indent="0">
              <a:buNone/>
            </a:pPr>
            <a:r>
              <a:rPr lang="en-US" dirty="0"/>
              <a:t> The Levites did as Moses commanded,  and that day about three thousand of the people died.</a:t>
            </a:r>
          </a:p>
          <a:p>
            <a:pPr marL="137160" indent="0">
              <a:buNone/>
            </a:pPr>
            <a:r>
              <a:rPr lang="en-US" dirty="0"/>
              <a:t>Exodus 32: 28.</a:t>
            </a:r>
          </a:p>
          <a:p>
            <a:pPr marL="137160" indent="0">
              <a:buNone/>
            </a:pPr>
            <a:endParaRPr lang="en-US" dirty="0"/>
          </a:p>
          <a:p>
            <a:pPr marL="137160" indent="0">
              <a:buNone/>
            </a:pPr>
            <a:endParaRPr lang="en-US" dirty="0"/>
          </a:p>
          <a:p>
            <a:pPr marL="137160" indent="0">
              <a:buNone/>
            </a:pPr>
            <a:r>
              <a:rPr lang="en-US" dirty="0"/>
              <a:t>Those who accepted his message were baptized, and about three thousand were added to their number that day. Acts 2:41.</a:t>
            </a:r>
          </a:p>
        </p:txBody>
      </p:sp>
    </p:spTree>
    <p:extLst>
      <p:ext uri="{BB962C8B-B14F-4D97-AF65-F5344CB8AC3E}">
        <p14:creationId xmlns:p14="http://schemas.microsoft.com/office/powerpoint/2010/main" val="11697331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B8B60-8913-4253-8449-C05EA9DEE5A6}"/>
              </a:ext>
            </a:extLst>
          </p:cNvPr>
          <p:cNvSpPr>
            <a:spLocks noGrp="1"/>
          </p:cNvSpPr>
          <p:nvPr>
            <p:ph type="title"/>
          </p:nvPr>
        </p:nvSpPr>
        <p:spPr>
          <a:xfrm>
            <a:off x="468086" y="274637"/>
            <a:ext cx="8229600" cy="1143000"/>
          </a:xfrm>
        </p:spPr>
        <p:txBody>
          <a:bodyPr/>
          <a:lstStyle/>
          <a:p>
            <a:r>
              <a:rPr lang="en-US" dirty="0"/>
              <a:t>3000 Died</a:t>
            </a:r>
          </a:p>
        </p:txBody>
      </p:sp>
      <p:sp>
        <p:nvSpPr>
          <p:cNvPr id="3" name="Content Placeholder 2">
            <a:extLst>
              <a:ext uri="{FF2B5EF4-FFF2-40B4-BE49-F238E27FC236}">
                <a16:creationId xmlns:a16="http://schemas.microsoft.com/office/drawing/2014/main" id="{846BB13A-6A35-4040-A655-1FA8E4BB794F}"/>
              </a:ext>
            </a:extLst>
          </p:cNvPr>
          <p:cNvSpPr>
            <a:spLocks noGrp="1"/>
          </p:cNvSpPr>
          <p:nvPr>
            <p:ph idx="1"/>
          </p:nvPr>
        </p:nvSpPr>
        <p:spPr/>
        <p:txBody>
          <a:bodyPr/>
          <a:lstStyle/>
          <a:p>
            <a:endParaRPr lang="en-US" dirty="0"/>
          </a:p>
        </p:txBody>
      </p:sp>
      <p:pic>
        <p:nvPicPr>
          <p:cNvPr id="12290" name="Picture 2" descr="https://tse3.mm.bing.net/th?id=OIP.OncUaDb2aa5TO1WseYis2wHaFj&amp;pid=15.1&amp;P=0&amp;w=201&amp;h=152">
            <a:extLst>
              <a:ext uri="{FF2B5EF4-FFF2-40B4-BE49-F238E27FC236}">
                <a16:creationId xmlns:a16="http://schemas.microsoft.com/office/drawing/2014/main" id="{3C17EA0C-121F-4526-A196-07E528292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148" y="4852578"/>
            <a:ext cx="3133726" cy="14382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500questions.files.wordpress.com/2014/02/golden-calf.jpg">
            <a:extLst>
              <a:ext uri="{FF2B5EF4-FFF2-40B4-BE49-F238E27FC236}">
                <a16:creationId xmlns:a16="http://schemas.microsoft.com/office/drawing/2014/main" id="{D4875501-2962-4BAA-9D7F-175C5FBC9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15" y="1600200"/>
            <a:ext cx="4278086" cy="32861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tse1.mm.bing.net/th?id=OIP.If3i5wZvgqgiwMjwlyAB1QHaIM&amp;pid=15.1&amp;P=0&amp;w=300&amp;h=300">
            <a:extLst>
              <a:ext uri="{FF2B5EF4-FFF2-40B4-BE49-F238E27FC236}">
                <a16:creationId xmlns:a16="http://schemas.microsoft.com/office/drawing/2014/main" id="{A5406480-5650-47D9-AF6E-A54358D4EF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1" y="1584960"/>
            <a:ext cx="4076700" cy="328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95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034C1-CD45-4F38-A283-2A55390AB7AB}"/>
              </a:ext>
            </a:extLst>
          </p:cNvPr>
          <p:cNvSpPr>
            <a:spLocks noGrp="1"/>
          </p:cNvSpPr>
          <p:nvPr>
            <p:ph type="title"/>
          </p:nvPr>
        </p:nvSpPr>
        <p:spPr>
          <a:xfrm>
            <a:off x="457200" y="274637"/>
            <a:ext cx="8229600" cy="1847407"/>
          </a:xfrm>
        </p:spPr>
        <p:txBody>
          <a:bodyPr/>
          <a:lstStyle/>
          <a:p>
            <a:r>
              <a:rPr lang="en-US" dirty="0"/>
              <a:t>3000 Made Alive By the Spirit</a:t>
            </a:r>
          </a:p>
        </p:txBody>
      </p:sp>
      <p:sp>
        <p:nvSpPr>
          <p:cNvPr id="3" name="Content Placeholder 2">
            <a:extLst>
              <a:ext uri="{FF2B5EF4-FFF2-40B4-BE49-F238E27FC236}">
                <a16:creationId xmlns:a16="http://schemas.microsoft.com/office/drawing/2014/main" id="{7856E275-D90C-459D-9D90-D7675C7D5B7E}"/>
              </a:ext>
            </a:extLst>
          </p:cNvPr>
          <p:cNvSpPr>
            <a:spLocks noGrp="1"/>
          </p:cNvSpPr>
          <p:nvPr>
            <p:ph idx="1"/>
          </p:nvPr>
        </p:nvSpPr>
        <p:spPr>
          <a:xfrm>
            <a:off x="228600" y="2122044"/>
            <a:ext cx="8229600" cy="4709160"/>
          </a:xfrm>
        </p:spPr>
        <p:txBody>
          <a:bodyPr/>
          <a:lstStyle/>
          <a:p>
            <a:endParaRPr lang="en-US" dirty="0"/>
          </a:p>
        </p:txBody>
      </p:sp>
      <p:pic>
        <p:nvPicPr>
          <p:cNvPr id="13314" name="Picture 2" descr="https://tse2.mm.bing.net/th?id=OIP.tLUn6etNM5kBLP9gJT9HtQHaDc&amp;pid=15.1&amp;P=0&amp;w=369&amp;h=172">
            <a:extLst>
              <a:ext uri="{FF2B5EF4-FFF2-40B4-BE49-F238E27FC236}">
                <a16:creationId xmlns:a16="http://schemas.microsoft.com/office/drawing/2014/main" id="{73CB57E5-FE82-4CAA-87BF-EC9C96D6E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22044"/>
            <a:ext cx="4159704"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tse2.mm.bing.net/th?id=OIP.bNfStlO3Ih66PqLAaAhK8gHaEK&amp;pid=15.1&amp;P=0&amp;w=274&amp;h=155">
            <a:extLst>
              <a:ext uri="{FF2B5EF4-FFF2-40B4-BE49-F238E27FC236}">
                <a16:creationId xmlns:a16="http://schemas.microsoft.com/office/drawing/2014/main" id="{D1F7A0F6-D8E1-42BD-BB41-5E5D37C3D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304" y="2122045"/>
            <a:ext cx="3702504" cy="264794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tse3.mm.bing.net/th?id=OIP.sIRmr38DCD09ZV7hA3X1eQHaEK&amp;pid=15.1&amp;P=0&amp;w=297&amp;h=168">
            <a:extLst>
              <a:ext uri="{FF2B5EF4-FFF2-40B4-BE49-F238E27FC236}">
                <a16:creationId xmlns:a16="http://schemas.microsoft.com/office/drawing/2014/main" id="{05327E62-81B7-46D1-8462-DF60697F1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667" y="4769994"/>
            <a:ext cx="4724399" cy="206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1402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Nine Parallels</a:t>
            </a:r>
          </a:p>
        </p:txBody>
      </p:sp>
      <p:sp>
        <p:nvSpPr>
          <p:cNvPr id="3" name="Content Placeholder 2"/>
          <p:cNvSpPr>
            <a:spLocks noGrp="1"/>
          </p:cNvSpPr>
          <p:nvPr>
            <p:ph idx="1"/>
          </p:nvPr>
        </p:nvSpPr>
        <p:spPr/>
        <p:txBody>
          <a:bodyPr>
            <a:normAutofit fontScale="92500" lnSpcReduction="10000"/>
          </a:bodyPr>
          <a:lstStyle/>
          <a:p>
            <a:pPr marL="137160" indent="0">
              <a:buNone/>
            </a:pPr>
            <a:r>
              <a:rPr lang="en-US" dirty="0"/>
              <a:t>50</a:t>
            </a:r>
            <a:r>
              <a:rPr lang="en-US" baseline="30000" dirty="0"/>
              <a:t>th</a:t>
            </a:r>
            <a:r>
              <a:rPr lang="en-US" dirty="0"/>
              <a:t> day/50</a:t>
            </a:r>
            <a:r>
              <a:rPr lang="en-US" baseline="30000" dirty="0"/>
              <a:t>th</a:t>
            </a:r>
            <a:r>
              <a:rPr lang="en-US" dirty="0"/>
              <a:t> day</a:t>
            </a:r>
          </a:p>
          <a:p>
            <a:pPr marL="137160" indent="0">
              <a:buNone/>
            </a:pPr>
            <a:r>
              <a:rPr lang="en-US" dirty="0"/>
              <a:t>Supernatural  Manifestations/Supernatural Manifestations</a:t>
            </a:r>
          </a:p>
          <a:p>
            <a:pPr marL="137160" indent="0">
              <a:buNone/>
            </a:pPr>
            <a:r>
              <a:rPr lang="en-US" dirty="0"/>
              <a:t>Mt Sinai/ Mt Zion</a:t>
            </a:r>
          </a:p>
          <a:p>
            <a:pPr marL="137160" indent="0">
              <a:buNone/>
            </a:pPr>
            <a:r>
              <a:rPr lang="en-US" dirty="0"/>
              <a:t>Tablets of Stone/ Written on the Heart</a:t>
            </a:r>
          </a:p>
          <a:p>
            <a:pPr marL="137160" indent="0">
              <a:buNone/>
            </a:pPr>
            <a:r>
              <a:rPr lang="en-US" dirty="0"/>
              <a:t>Law Instructs /Spirit Instructs</a:t>
            </a:r>
          </a:p>
          <a:p>
            <a:pPr marL="137160" indent="0">
              <a:buNone/>
            </a:pPr>
            <a:r>
              <a:rPr lang="en-US" dirty="0"/>
              <a:t>Glory on the  Face of Moses/ Glory on the Face of Jesus</a:t>
            </a:r>
          </a:p>
          <a:p>
            <a:pPr marL="137160" indent="0">
              <a:buNone/>
            </a:pPr>
            <a:r>
              <a:rPr lang="en-US" dirty="0"/>
              <a:t>Glory Related to the Law/Glory Related to the Spirit</a:t>
            </a:r>
          </a:p>
          <a:p>
            <a:pPr marL="137160" indent="0">
              <a:buNone/>
            </a:pPr>
            <a:r>
              <a:rPr lang="en-US" dirty="0"/>
              <a:t>Veiled / Unveiled</a:t>
            </a:r>
          </a:p>
          <a:p>
            <a:pPr marL="137160" indent="0">
              <a:buNone/>
            </a:pPr>
            <a:r>
              <a:rPr lang="en-US" dirty="0"/>
              <a:t>3000 Die/ 3000 Made Alive</a:t>
            </a:r>
          </a:p>
          <a:p>
            <a:pPr marL="137160" indent="0">
              <a:buNone/>
            </a:pPr>
            <a:endParaRPr lang="en-US" dirty="0"/>
          </a:p>
        </p:txBody>
      </p:sp>
    </p:spTree>
    <p:extLst>
      <p:ext uri="{BB962C8B-B14F-4D97-AF65-F5344CB8AC3E}">
        <p14:creationId xmlns:p14="http://schemas.microsoft.com/office/powerpoint/2010/main" val="202163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se2.mm.bing.net/th?id=OIP.5pCk3dmOSyLIIrY3nRGRDAEsBd&amp;pid=15.1&amp;P=0&amp;w=334&amp;h=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44" y="381000"/>
            <a:ext cx="486029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tse4.mm.bing.net/th?id=OIP.wPsBsmaMJ8zytzirqF29ZwEsCy&amp;pid=15.1&amp;P=0&amp;w=285&amp;h=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589" y="3962400"/>
            <a:ext cx="43148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4025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D42D-C8BB-41AF-8564-7CDAC833D146}"/>
              </a:ext>
            </a:extLst>
          </p:cNvPr>
          <p:cNvSpPr>
            <a:spLocks noGrp="1"/>
          </p:cNvSpPr>
          <p:nvPr>
            <p:ph type="title"/>
          </p:nvPr>
        </p:nvSpPr>
        <p:spPr/>
        <p:txBody>
          <a:bodyPr>
            <a:normAutofit fontScale="90000"/>
          </a:bodyPr>
          <a:lstStyle/>
          <a:p>
            <a:r>
              <a:rPr lang="en-US" dirty="0"/>
              <a:t>SECTION THREE</a:t>
            </a:r>
            <a:br>
              <a:rPr lang="en-US" dirty="0"/>
            </a:br>
            <a:r>
              <a:rPr lang="en-US" dirty="0"/>
              <a:t>PENTECOST FOR YOU!</a:t>
            </a:r>
            <a:br>
              <a:rPr lang="en-US" dirty="0"/>
            </a:br>
            <a:endParaRPr lang="en-US" dirty="0"/>
          </a:p>
        </p:txBody>
      </p:sp>
      <p:sp>
        <p:nvSpPr>
          <p:cNvPr id="3" name="Content Placeholder 2">
            <a:extLst>
              <a:ext uri="{FF2B5EF4-FFF2-40B4-BE49-F238E27FC236}">
                <a16:creationId xmlns:a16="http://schemas.microsoft.com/office/drawing/2014/main" id="{EB6BC1C4-DBD9-4A04-9114-22271E44C0E0}"/>
              </a:ext>
            </a:extLst>
          </p:cNvPr>
          <p:cNvSpPr>
            <a:spLocks noGrp="1"/>
          </p:cNvSpPr>
          <p:nvPr>
            <p:ph idx="1"/>
          </p:nvPr>
        </p:nvSpPr>
        <p:spPr/>
        <p:txBody>
          <a:bodyPr/>
          <a:lstStyle/>
          <a:p>
            <a:r>
              <a:rPr lang="en-US" dirty="0"/>
              <a:t>The Rain</a:t>
            </a:r>
          </a:p>
          <a:p>
            <a:r>
              <a:rPr lang="en-US" dirty="0"/>
              <a:t>The Harvest</a:t>
            </a:r>
          </a:p>
          <a:p>
            <a:r>
              <a:rPr lang="en-US" dirty="0"/>
              <a:t>The Wheat</a:t>
            </a:r>
          </a:p>
          <a:p>
            <a:r>
              <a:rPr lang="en-US" dirty="0"/>
              <a:t>The Wave Loaves</a:t>
            </a:r>
          </a:p>
          <a:p>
            <a:r>
              <a:rPr lang="en-US" dirty="0"/>
              <a:t>The Wave Offering</a:t>
            </a:r>
          </a:p>
          <a:p>
            <a:r>
              <a:rPr lang="en-US" dirty="0"/>
              <a:t>The Fine Flour</a:t>
            </a:r>
          </a:p>
          <a:p>
            <a:r>
              <a:rPr lang="en-US" dirty="0"/>
              <a:t>The Baked Leaven</a:t>
            </a:r>
          </a:p>
          <a:p>
            <a:r>
              <a:rPr lang="en-US" dirty="0"/>
              <a:t>The Blood</a:t>
            </a:r>
          </a:p>
          <a:p>
            <a:endParaRPr lang="en-US" dirty="0"/>
          </a:p>
        </p:txBody>
      </p:sp>
    </p:spTree>
    <p:extLst>
      <p:ext uri="{BB962C8B-B14F-4D97-AF65-F5344CB8AC3E}">
        <p14:creationId xmlns:p14="http://schemas.microsoft.com/office/powerpoint/2010/main" val="34281042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Rain</a:t>
            </a:r>
          </a:p>
        </p:txBody>
      </p:sp>
      <p:sp>
        <p:nvSpPr>
          <p:cNvPr id="3" name="Content Placeholder 2"/>
          <p:cNvSpPr>
            <a:spLocks noGrp="1"/>
          </p:cNvSpPr>
          <p:nvPr>
            <p:ph idx="1"/>
          </p:nvPr>
        </p:nvSpPr>
        <p:spPr/>
        <p:txBody>
          <a:bodyPr>
            <a:normAutofit lnSpcReduction="10000"/>
          </a:bodyPr>
          <a:lstStyle/>
          <a:p>
            <a:pPr>
              <a:buNone/>
            </a:pPr>
            <a:r>
              <a:rPr lang="en-US" dirty="0"/>
              <a:t>     There can be no harvest without rain. Rain is symbolic of revival and refreshing . Spiritually speaking it pointed to the outpouring of the Holy Spirit as the early and the latter rain. The Lord promised He would come to His people as the rain.</a:t>
            </a:r>
          </a:p>
          <a:p>
            <a:pPr>
              <a:buNone/>
            </a:pPr>
            <a:r>
              <a:rPr lang="en-US" dirty="0"/>
              <a:t>    ~ Hosea 6~  Let us acknowledge the Lord; let us press on to acknowledge Him, as surely as the sun rises, He will appear ; He will come to us like the winter rains like the spring rains that water the earth.  </a:t>
            </a:r>
          </a:p>
        </p:txBody>
      </p:sp>
      <p:pic>
        <p:nvPicPr>
          <p:cNvPr id="1026" name="Picture 2" descr="Image result for the rain">
            <a:extLst>
              <a:ext uri="{FF2B5EF4-FFF2-40B4-BE49-F238E27FC236}">
                <a16:creationId xmlns:a16="http://schemas.microsoft.com/office/drawing/2014/main" id="{CD403CC1-3626-4893-BB5B-DDA6DD14C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5711157"/>
            <a:ext cx="2030186" cy="1001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 rain">
            <a:extLst>
              <a:ext uri="{FF2B5EF4-FFF2-40B4-BE49-F238E27FC236}">
                <a16:creationId xmlns:a16="http://schemas.microsoft.com/office/drawing/2014/main" id="{881BB9EE-18E9-40AD-9427-34DB4E6874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1557" y="145143"/>
            <a:ext cx="2182586" cy="14550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Rain</a:t>
            </a:r>
          </a:p>
        </p:txBody>
      </p:sp>
      <p:sp>
        <p:nvSpPr>
          <p:cNvPr id="3" name="Content Placeholder 2"/>
          <p:cNvSpPr>
            <a:spLocks noGrp="1"/>
          </p:cNvSpPr>
          <p:nvPr>
            <p:ph idx="1"/>
          </p:nvPr>
        </p:nvSpPr>
        <p:spPr/>
        <p:txBody>
          <a:bodyPr>
            <a:normAutofit fontScale="92500" lnSpcReduction="20000"/>
          </a:bodyPr>
          <a:lstStyle/>
          <a:p>
            <a:pPr>
              <a:buNone/>
            </a:pPr>
            <a:endParaRPr lang="en-US" dirty="0"/>
          </a:p>
          <a:p>
            <a:pPr>
              <a:buNone/>
            </a:pPr>
            <a:r>
              <a:rPr lang="en-US" dirty="0"/>
              <a:t>      The Prophet Joel  is the prophet of Pentecost.</a:t>
            </a:r>
          </a:p>
          <a:p>
            <a:pPr>
              <a:buNone/>
            </a:pPr>
            <a:r>
              <a:rPr lang="en-US" dirty="0"/>
              <a:t>     ~ Joel 2~ Be glad, people of Zion, rejoice in the Lord your God ,for he has given you the autumn rains because he is faithful. He sends you abundant showers, both autumn and spring rains, as before. I will pour out my Spirit on all people . Your sons and daughters will prophecy, your old men will dream dreams, your young men will see visions. Even on my servants , both men and women I will pour out my Spirit in those days. I will show wonders in the heavens and on the earth.    </a:t>
            </a:r>
          </a:p>
        </p:txBody>
      </p:sp>
      <p:pic>
        <p:nvPicPr>
          <p:cNvPr id="2050" name="Picture 2" descr="Image result for the rain">
            <a:extLst>
              <a:ext uri="{FF2B5EF4-FFF2-40B4-BE49-F238E27FC236}">
                <a16:creationId xmlns:a16="http://schemas.microsoft.com/office/drawing/2014/main" id="{6168060A-8EE4-4EA7-8442-D253661FC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
            <a:ext cx="2614613" cy="18059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Harvest</a:t>
            </a:r>
          </a:p>
        </p:txBody>
      </p:sp>
      <p:sp>
        <p:nvSpPr>
          <p:cNvPr id="3" name="Content Placeholder 2"/>
          <p:cNvSpPr>
            <a:spLocks noGrp="1"/>
          </p:cNvSpPr>
          <p:nvPr>
            <p:ph idx="1"/>
          </p:nvPr>
        </p:nvSpPr>
        <p:spPr/>
        <p:txBody>
          <a:bodyPr>
            <a:normAutofit lnSpcReduction="10000"/>
          </a:bodyPr>
          <a:lstStyle/>
          <a:p>
            <a:pPr>
              <a:buNone/>
            </a:pPr>
            <a:r>
              <a:rPr lang="en-US" dirty="0"/>
              <a:t>    Under the early outpouring of the Holy Spirit  there was a great harvest of souls , Great multitudes came to the Lord . There were 3000 souls then 5000 souls, then multitudes of men and women who came in during harvest period ( Acts 2:41-42, 4:4,5:14). Later on, as the rain of the Holy Spirit continued to be poured out there was a great harvest of Gentile converts. It was the fulfillment of the great harvest which Jesus saw. ( Matt 9:37-38, John 4:35).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8019"/>
            <a:ext cx="8229600" cy="1143000"/>
          </a:xfrm>
        </p:spPr>
        <p:txBody>
          <a:bodyPr>
            <a:normAutofit fontScale="90000"/>
          </a:bodyPr>
          <a:lstStyle/>
          <a:p>
            <a:r>
              <a:rPr lang="en-US" dirty="0"/>
              <a:t>A GRAIN OF</a:t>
            </a:r>
            <a:br>
              <a:rPr lang="en-US" dirty="0"/>
            </a:br>
            <a:r>
              <a:rPr lang="en-US" dirty="0"/>
              <a:t> WHEAT</a:t>
            </a:r>
          </a:p>
        </p:txBody>
      </p:sp>
      <p:sp>
        <p:nvSpPr>
          <p:cNvPr id="3" name="Content Placeholder 2"/>
          <p:cNvSpPr>
            <a:spLocks noGrp="1"/>
          </p:cNvSpPr>
          <p:nvPr>
            <p:ph idx="1"/>
          </p:nvPr>
        </p:nvSpPr>
        <p:spPr>
          <a:xfrm>
            <a:off x="457199" y="1874202"/>
            <a:ext cx="8229600" cy="4709160"/>
          </a:xfrm>
        </p:spPr>
        <p:txBody>
          <a:bodyPr>
            <a:normAutofit fontScale="92500" lnSpcReduction="20000"/>
          </a:bodyPr>
          <a:lstStyle/>
          <a:p>
            <a:pPr>
              <a:buNone/>
            </a:pPr>
            <a:r>
              <a:rPr lang="en-US" dirty="0"/>
              <a:t>  </a:t>
            </a:r>
          </a:p>
          <a:p>
            <a:pPr>
              <a:buNone/>
            </a:pPr>
            <a:r>
              <a:rPr lang="en-US" dirty="0"/>
              <a:t> Jesus spoke of himself as the fulfillment of this feast with the following words:</a:t>
            </a:r>
          </a:p>
          <a:p>
            <a:pPr>
              <a:buNone/>
            </a:pPr>
            <a:endParaRPr lang="en-US" dirty="0"/>
          </a:p>
          <a:p>
            <a:pPr>
              <a:buNone/>
            </a:pPr>
            <a:r>
              <a:rPr lang="en-US" dirty="0"/>
              <a:t>  ~ John 12:23-24~ The hour has come that the Son of man should be glorified . Most assuredly , I say to you , unless a grain of wheat falls into the ground and dies , it remains alone; if it dies , it produces much grain.”</a:t>
            </a:r>
          </a:p>
          <a:p>
            <a:pPr>
              <a:buNone/>
            </a:pPr>
            <a:endParaRPr lang="en-US" dirty="0"/>
          </a:p>
          <a:p>
            <a:pPr>
              <a:buNone/>
            </a:pPr>
            <a:r>
              <a:rPr lang="en-US" dirty="0"/>
              <a:t>    As the wheat was crushed, sifted and baked in order to become bread, so Jesus was crushed, sifted for our sins.    </a:t>
            </a:r>
          </a:p>
        </p:txBody>
      </p:sp>
      <p:pic>
        <p:nvPicPr>
          <p:cNvPr id="3074" name="Picture 2" descr="https://tse2.mm.bing.net/th?id=OIP.iNieGisuZRFz1TrVEAHHUgHaE7&amp;pid=15.1&amp;P=0&amp;w=237&amp;h=159">
            <a:extLst>
              <a:ext uri="{FF2B5EF4-FFF2-40B4-BE49-F238E27FC236}">
                <a16:creationId xmlns:a16="http://schemas.microsoft.com/office/drawing/2014/main" id="{75FDB781-0655-44D1-B56E-4B25F3D34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5" y="369252"/>
            <a:ext cx="2257425" cy="15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Presentation of Wave Loaves</a:t>
            </a:r>
          </a:p>
        </p:txBody>
      </p:sp>
      <p:sp>
        <p:nvSpPr>
          <p:cNvPr id="3" name="Content Placeholder 2"/>
          <p:cNvSpPr>
            <a:spLocks noGrp="1"/>
          </p:cNvSpPr>
          <p:nvPr>
            <p:ph idx="1"/>
          </p:nvPr>
        </p:nvSpPr>
        <p:spPr/>
        <p:txBody>
          <a:bodyPr>
            <a:normAutofit lnSpcReduction="10000"/>
          </a:bodyPr>
          <a:lstStyle/>
          <a:p>
            <a:pPr>
              <a:buNone/>
            </a:pPr>
            <a:r>
              <a:rPr lang="en-US" dirty="0"/>
              <a:t>    ~ LEVITICUS 23:15-17 From the day after the Sabbath, the day you brought the sheaf of the wave offering , count off seven full weeks. Count off fifty days up to the day after the seventh Sabbath, then present an offering of new grain to the Lord. From wherever you live, bring two loaves made of two – tenths deal of the finest flour baked with yeast as a wave offering of first fruits to the Lord.</a:t>
            </a:r>
          </a:p>
          <a:p>
            <a:pPr>
              <a:buNone/>
            </a:pPr>
            <a:r>
              <a:rPr lang="en-US" dirty="0"/>
              <a:t>     </a:t>
            </a:r>
          </a:p>
          <a:p>
            <a:pPr>
              <a:buNone/>
            </a:pPr>
            <a:r>
              <a:rPr lang="en-US" dirty="0"/>
              <a:t>     </a:t>
            </a:r>
          </a:p>
          <a:p>
            <a:pPr>
              <a:buNone/>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Tenoofaw </a:t>
            </a:r>
            <a:br>
              <a:rPr lang="en-US" dirty="0"/>
            </a:br>
            <a:r>
              <a:rPr lang="en-US" dirty="0"/>
              <a:t>Wave Offering</a:t>
            </a:r>
          </a:p>
        </p:txBody>
      </p:sp>
      <p:sp>
        <p:nvSpPr>
          <p:cNvPr id="3" name="Content Placeholder 2"/>
          <p:cNvSpPr>
            <a:spLocks noGrp="1"/>
          </p:cNvSpPr>
          <p:nvPr>
            <p:ph idx="1"/>
          </p:nvPr>
        </p:nvSpPr>
        <p:spPr/>
        <p:txBody>
          <a:bodyPr>
            <a:normAutofit lnSpcReduction="10000"/>
          </a:bodyPr>
          <a:lstStyle/>
          <a:p>
            <a:pPr>
              <a:buNone/>
            </a:pPr>
            <a:r>
              <a:rPr lang="en-US" dirty="0"/>
              <a:t>     Instructions for a wave offering for Pentecost. </a:t>
            </a:r>
          </a:p>
          <a:p>
            <a:pPr>
              <a:buNone/>
            </a:pPr>
            <a:r>
              <a:rPr lang="en-US" dirty="0"/>
              <a:t>     Leviticus 23:17,20. Two loaves as a wave offering. </a:t>
            </a:r>
          </a:p>
          <a:p>
            <a:pPr>
              <a:buNone/>
            </a:pPr>
            <a:r>
              <a:rPr lang="en-US" dirty="0"/>
              <a:t>     A wave offering.  Tenoofaw means shaking, wave offering, rock to and fro, vibrate up or down. {S.C.. 8573 and 5130}</a:t>
            </a:r>
          </a:p>
          <a:p>
            <a:pPr>
              <a:buNone/>
            </a:pPr>
            <a:r>
              <a:rPr lang="en-US" dirty="0"/>
              <a:t>     On the day of Pentecost the 120 disciples filled with the Holy Spirit , were God’s “wave offering” for men thought they were drunk by the way they acted and spoke, Acts 2:1-4.~</a:t>
            </a:r>
          </a:p>
          <a:p>
            <a:pPr>
              <a:buNone/>
            </a:pPr>
            <a:r>
              <a:rPr lang="en-US" dirty="0"/>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WAVE LOAVES</a:t>
            </a:r>
          </a:p>
        </p:txBody>
      </p:sp>
      <p:sp>
        <p:nvSpPr>
          <p:cNvPr id="3" name="Content Placeholder 2"/>
          <p:cNvSpPr>
            <a:spLocks noGrp="1"/>
          </p:cNvSpPr>
          <p:nvPr>
            <p:ph idx="1"/>
          </p:nvPr>
        </p:nvSpPr>
        <p:spPr/>
        <p:txBody>
          <a:bodyPr>
            <a:normAutofit lnSpcReduction="10000"/>
          </a:bodyPr>
          <a:lstStyle/>
          <a:p>
            <a:pPr>
              <a:buNone/>
            </a:pPr>
            <a:r>
              <a:rPr lang="en-US" dirty="0"/>
              <a:t>    The two wave loaves speak of witness and testimony. In the mouth of two witnesses it must be established.</a:t>
            </a:r>
          </a:p>
          <a:p>
            <a:pPr>
              <a:buNone/>
            </a:pPr>
            <a:r>
              <a:rPr lang="en-US" dirty="0"/>
              <a:t>    ( Deuteronomy 19:15, Matthew 18:16-20.)</a:t>
            </a:r>
          </a:p>
          <a:p>
            <a:pPr>
              <a:buNone/>
            </a:pPr>
            <a:r>
              <a:rPr lang="en-US" dirty="0"/>
              <a:t>     </a:t>
            </a:r>
          </a:p>
          <a:p>
            <a:pPr>
              <a:buNone/>
            </a:pPr>
            <a:r>
              <a:rPr lang="en-US" dirty="0"/>
              <a:t>    It also symbolizes the two ethnic divisions on which the Holy Spirit was poured out, making of both one new man.( I Corinthians 12:13.)</a:t>
            </a:r>
          </a:p>
          <a:p>
            <a:pPr>
              <a:buNone/>
            </a:pPr>
            <a:r>
              <a:rPr lang="en-US" dirty="0"/>
              <a:t>     “We being many are one body and one bread”. </a:t>
            </a:r>
          </a:p>
          <a:p>
            <a:pPr>
              <a:buNone/>
            </a:pPr>
            <a:r>
              <a:rPr lang="en-US" dirty="0"/>
              <a:t>     I Corinthians 10:16-17</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Pentecost</a:t>
            </a:r>
          </a:p>
        </p:txBody>
      </p:sp>
      <p:sp>
        <p:nvSpPr>
          <p:cNvPr id="3" name="Content Placeholder 2"/>
          <p:cNvSpPr>
            <a:spLocks noGrp="1"/>
          </p:cNvSpPr>
          <p:nvPr>
            <p:ph idx="1"/>
          </p:nvPr>
        </p:nvSpPr>
        <p:spPr/>
        <p:txBody>
          <a:bodyPr/>
          <a:lstStyle/>
          <a:p>
            <a:pPr>
              <a:buNone/>
            </a:pPr>
            <a:r>
              <a:rPr lang="en-US" dirty="0"/>
              <a:t>    Pentecost with its two wave loaves presented before the Lord on the fiftieth day  after the waving of the sheaf of firstfruits  sets forth the work of the Holy  Spirit in the church composed of Jew and Gentile .</a:t>
            </a:r>
          </a:p>
          <a:p>
            <a:pPr>
              <a:buNone/>
            </a:pPr>
            <a:r>
              <a:rPr lang="en-US" dirty="0"/>
              <a:t>     It shadows forth the Pentecostal age between the first and second advent of Christ.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Fine Flour</a:t>
            </a:r>
          </a:p>
        </p:txBody>
      </p:sp>
      <p:sp>
        <p:nvSpPr>
          <p:cNvPr id="3" name="Content Placeholder 2"/>
          <p:cNvSpPr>
            <a:spLocks noGrp="1"/>
          </p:cNvSpPr>
          <p:nvPr>
            <p:ph idx="1"/>
          </p:nvPr>
        </p:nvSpPr>
        <p:spPr/>
        <p:txBody>
          <a:bodyPr>
            <a:normAutofit/>
          </a:bodyPr>
          <a:lstStyle/>
          <a:p>
            <a:pPr>
              <a:buNone/>
            </a:pPr>
            <a:endParaRPr lang="en-US" dirty="0"/>
          </a:p>
          <a:p>
            <a:pPr marL="651510" indent="-514350">
              <a:buNone/>
            </a:pPr>
            <a:r>
              <a:rPr lang="en-US" dirty="0"/>
              <a:t>     FINE FLOUR</a:t>
            </a:r>
          </a:p>
          <a:p>
            <a:pPr marL="651510" indent="-514350">
              <a:buNone/>
            </a:pPr>
            <a:r>
              <a:rPr lang="en-US" dirty="0"/>
              <a:t>      Wheat is put through  refining process. This is a prophetic picture of the trials, testings, temptations, and sufferings the believer has in order to become purified and die to self. In this way the glory shines.</a:t>
            </a:r>
          </a:p>
          <a:p>
            <a:pPr marL="651510" indent="-514350">
              <a:buAutoNum type="arabicPeriod"/>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B28D-E90A-4BFA-8CAC-B3F50D90E654}"/>
              </a:ext>
            </a:extLst>
          </p:cNvPr>
          <p:cNvSpPr>
            <a:spLocks noGrp="1"/>
          </p:cNvSpPr>
          <p:nvPr>
            <p:ph type="title"/>
          </p:nvPr>
        </p:nvSpPr>
        <p:spPr/>
        <p:txBody>
          <a:bodyPr/>
          <a:lstStyle/>
          <a:p>
            <a:r>
              <a:rPr lang="en-US" dirty="0"/>
              <a:t>WHEAT</a:t>
            </a:r>
          </a:p>
        </p:txBody>
      </p:sp>
      <p:sp>
        <p:nvSpPr>
          <p:cNvPr id="3" name="Content Placeholder 2">
            <a:extLst>
              <a:ext uri="{FF2B5EF4-FFF2-40B4-BE49-F238E27FC236}">
                <a16:creationId xmlns:a16="http://schemas.microsoft.com/office/drawing/2014/main" id="{FAAE24A4-FC58-42D4-BF44-0F6D3CF4F1F9}"/>
              </a:ext>
            </a:extLst>
          </p:cNvPr>
          <p:cNvSpPr>
            <a:spLocks noGrp="1"/>
          </p:cNvSpPr>
          <p:nvPr>
            <p:ph idx="1"/>
          </p:nvPr>
        </p:nvSpPr>
        <p:spPr/>
        <p:txBody>
          <a:bodyPr/>
          <a:lstStyle/>
          <a:p>
            <a:pPr marL="137160" indent="0">
              <a:buNone/>
            </a:pPr>
            <a:r>
              <a:rPr lang="en-US" dirty="0"/>
              <a:t>John 12:24 Very truly I tell you, unless a kernel of wheat falls to the ground and dies, it remains only a single seed. But if it dies, it produces many seed.</a:t>
            </a:r>
          </a:p>
        </p:txBody>
      </p:sp>
      <p:pic>
        <p:nvPicPr>
          <p:cNvPr id="1026" name="Picture 2" descr="See the source image">
            <a:extLst>
              <a:ext uri="{FF2B5EF4-FFF2-40B4-BE49-F238E27FC236}">
                <a16:creationId xmlns:a16="http://schemas.microsoft.com/office/drawing/2014/main" id="{CE2FFEE5-F459-4822-80F4-01E6AF062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91440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523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Baked with Leaven</a:t>
            </a:r>
          </a:p>
        </p:txBody>
      </p:sp>
      <p:sp>
        <p:nvSpPr>
          <p:cNvPr id="3" name="Content Placeholder 2"/>
          <p:cNvSpPr>
            <a:spLocks noGrp="1"/>
          </p:cNvSpPr>
          <p:nvPr>
            <p:ph idx="1"/>
          </p:nvPr>
        </p:nvSpPr>
        <p:spPr/>
        <p:txBody>
          <a:bodyPr>
            <a:normAutofit lnSpcReduction="10000"/>
          </a:bodyPr>
          <a:lstStyle/>
          <a:p>
            <a:pPr>
              <a:buNone/>
            </a:pPr>
            <a:r>
              <a:rPr lang="en-US" dirty="0"/>
              <a:t>   ~ Leviticus 23:17~  </a:t>
            </a:r>
          </a:p>
          <a:p>
            <a:pPr>
              <a:buNone/>
            </a:pPr>
            <a:r>
              <a:rPr lang="en-US" dirty="0"/>
              <a:t>    The fire and the baking process intensify the unity of the loose flour.</a:t>
            </a:r>
          </a:p>
          <a:p>
            <a:pPr>
              <a:buNone/>
            </a:pPr>
            <a:r>
              <a:rPr lang="en-US" dirty="0"/>
              <a:t>     So the fire of the Holy Spirit ( Hebrews 12:29, Matt 3:11-12)  intensifies the unity of Jew and Gentile as the bread of God suitable to be waved before Him. ( Luke 3:16, Hebrews 9:14)</a:t>
            </a:r>
          </a:p>
          <a:p>
            <a:pPr>
              <a:buNone/>
            </a:pPr>
            <a:r>
              <a:rPr lang="en-US" dirty="0"/>
              <a:t>    This also speaks of the fiery trials of faith for all saints to bind them together in one loaf, whether Jew or Gentile.  ( Job 23;10, I Peter 1:6-7, Proverbs 3:9)  </a:t>
            </a:r>
          </a:p>
          <a:p>
            <a:pPr>
              <a:buNone/>
            </a:pP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fontScale="90000"/>
          </a:bodyPr>
          <a:lstStyle/>
          <a:p>
            <a:r>
              <a:rPr lang="en-US" dirty="0"/>
              <a:t>   Jews and Gentiles Baptized in One Spirit are Christ’s</a:t>
            </a:r>
            <a:br>
              <a:rPr lang="en-US" dirty="0"/>
            </a:br>
            <a:r>
              <a:rPr lang="en-US" dirty="0"/>
              <a:t> Wave Offering</a:t>
            </a:r>
          </a:p>
        </p:txBody>
      </p:sp>
      <p:sp>
        <p:nvSpPr>
          <p:cNvPr id="3" name="Content Placeholder 2"/>
          <p:cNvSpPr>
            <a:spLocks noGrp="1"/>
          </p:cNvSpPr>
          <p:nvPr>
            <p:ph idx="1"/>
          </p:nvPr>
        </p:nvSpPr>
        <p:spPr/>
        <p:txBody>
          <a:bodyPr>
            <a:normAutofit fontScale="92500" lnSpcReduction="20000"/>
          </a:bodyPr>
          <a:lstStyle/>
          <a:p>
            <a:pPr>
              <a:buNone/>
            </a:pPr>
            <a:r>
              <a:rPr lang="en-US" dirty="0"/>
              <a:t>     ~ Corinthians 12:13. ~  For we were all baptized by one Spirit so as to form one body– whether Jews or Gentiles, slave or free--- and we were all given the one Spirit to drink. </a:t>
            </a:r>
          </a:p>
          <a:p>
            <a:pPr>
              <a:buNone/>
            </a:pPr>
            <a:r>
              <a:rPr lang="en-US" dirty="0"/>
              <a:t>  ~ Ephesians 2:13-18~  But now in Christ Jesus you who once were far away have been brought near by the blood of Christ.  For He Himself is our peace, who has made the two groups one and has destroyed the barrier, the dividing wall of hostility, by setting aside in his flesh the law with its commands and regulations. His purpose was to create in Himself one new humanity out of the two, thus making peace , and in one body to reconcile both of them to the cross.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Revelation of the</a:t>
            </a:r>
            <a:br>
              <a:rPr lang="en-US" dirty="0"/>
            </a:br>
            <a:r>
              <a:rPr lang="en-US" dirty="0"/>
              <a:t> Tabernacle Order</a:t>
            </a:r>
          </a:p>
        </p:txBody>
      </p:sp>
      <p:sp>
        <p:nvSpPr>
          <p:cNvPr id="3" name="Content Placeholder 2"/>
          <p:cNvSpPr>
            <a:spLocks noGrp="1"/>
          </p:cNvSpPr>
          <p:nvPr>
            <p:ph idx="1"/>
          </p:nvPr>
        </p:nvSpPr>
        <p:spPr/>
        <p:txBody>
          <a:bodyPr/>
          <a:lstStyle/>
          <a:p>
            <a:pPr>
              <a:buNone/>
            </a:pPr>
            <a:r>
              <a:rPr lang="en-US" dirty="0"/>
              <a:t>~ Exodus 25-40~  Subsequent to the Feast Day of Pentecost was the revelation of Moses of the Tabernacle of the Lord and the whole order of approach and worship.</a:t>
            </a:r>
          </a:p>
          <a:p>
            <a:pPr>
              <a:buNone/>
            </a:pPr>
            <a:r>
              <a:rPr lang="en-US" dirty="0"/>
              <a:t>  ~ At Mt Sinai , God established His church ( Acts 7:38), the sacrificial system, the Tabernacle, the Festival occasions. Here Israel was taught how all must approach God in sacrifice and worship as a redeemed and holy people. Exodus 25-40, Leviticus  1-27.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Statute Forever</a:t>
            </a:r>
          </a:p>
        </p:txBody>
      </p:sp>
      <p:sp>
        <p:nvSpPr>
          <p:cNvPr id="3" name="Content Placeholder 2"/>
          <p:cNvSpPr>
            <a:spLocks noGrp="1"/>
          </p:cNvSpPr>
          <p:nvPr>
            <p:ph idx="1"/>
          </p:nvPr>
        </p:nvSpPr>
        <p:spPr/>
        <p:txBody>
          <a:bodyPr/>
          <a:lstStyle/>
          <a:p>
            <a:pPr>
              <a:buNone/>
            </a:pPr>
            <a:r>
              <a:rPr lang="en-US" dirty="0"/>
              <a:t>    ~ Leviticus 23:21~ On this same day you shall make a proclamation as well; you are to have a holy convocation . You shall do no laborious work. It is to be a perpetual statute in all your dwelling places throughout all generations.</a:t>
            </a:r>
          </a:p>
          <a:p>
            <a:pPr>
              <a:buNone/>
            </a:pPr>
            <a:r>
              <a:rPr lang="en-US" dirty="0"/>
              <a:t> </a:t>
            </a:r>
          </a:p>
          <a:p>
            <a:pPr>
              <a:buNone/>
            </a:pPr>
            <a:r>
              <a:rPr lang="en-US" dirty="0"/>
              <a:t>    The Holy Spirit produces rest in the believer.</a:t>
            </a:r>
          </a:p>
          <a:p>
            <a:pPr>
              <a:buNone/>
            </a:pPr>
            <a:r>
              <a:rPr lang="en-US" dirty="0"/>
              <a:t>    The Holy Spirit  has come to dwell with the believer forever. The believer may have a continual Penetcost Feast. ( John 14:16-17)</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Passover Pentecost Tabernacles</a:t>
            </a:r>
          </a:p>
        </p:txBody>
      </p:sp>
      <p:sp>
        <p:nvSpPr>
          <p:cNvPr id="3" name="Content Placeholder 2"/>
          <p:cNvSpPr>
            <a:spLocks noGrp="1"/>
          </p:cNvSpPr>
          <p:nvPr>
            <p:ph idx="1"/>
          </p:nvPr>
        </p:nvSpPr>
        <p:spPr/>
        <p:txBody>
          <a:bodyPr/>
          <a:lstStyle/>
          <a:p>
            <a:pPr>
              <a:buNone/>
            </a:pPr>
            <a:r>
              <a:rPr lang="en-US" dirty="0"/>
              <a:t>Passover~~~~~~~~~~~ barley</a:t>
            </a:r>
          </a:p>
          <a:p>
            <a:pPr>
              <a:buNone/>
            </a:pPr>
            <a:endParaRPr lang="en-US" dirty="0"/>
          </a:p>
          <a:p>
            <a:pPr>
              <a:buNone/>
            </a:pPr>
            <a:r>
              <a:rPr lang="en-US" dirty="0"/>
              <a:t>Pentecost~~~~~~~~~~wheat</a:t>
            </a:r>
          </a:p>
          <a:p>
            <a:pPr>
              <a:buNone/>
            </a:pPr>
            <a:endParaRPr lang="en-US" dirty="0"/>
          </a:p>
          <a:p>
            <a:pPr>
              <a:buNone/>
            </a:pPr>
            <a:endParaRPr lang="en-US" dirty="0"/>
          </a:p>
          <a:p>
            <a:pPr>
              <a:buNone/>
            </a:pPr>
            <a:r>
              <a:rPr lang="en-US" dirty="0"/>
              <a:t>Tabernacles~~~~~~~~~fruit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4480-AD53-4F84-9AFB-1D8543CF865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05827C5-F0A9-40E1-B15C-D3D5E3370E0F}"/>
              </a:ext>
            </a:extLst>
          </p:cNvPr>
          <p:cNvSpPr>
            <a:spLocks noGrp="1"/>
          </p:cNvSpPr>
          <p:nvPr>
            <p:ph idx="1"/>
          </p:nvPr>
        </p:nvSpPr>
        <p:spPr/>
        <p:txBody>
          <a:bodyPr/>
          <a:lstStyle/>
          <a:p>
            <a:endParaRPr lang="en-US" dirty="0"/>
          </a:p>
        </p:txBody>
      </p:sp>
      <p:pic>
        <p:nvPicPr>
          <p:cNvPr id="4098" name="Picture 2" descr="https://tse2.mm.bing.net/th?id=OIP.SnVv_K9XiJOKeGOHD1sZiAHaFh&amp;pid=15.1&amp;P=0&amp;w=213&amp;h=160">
            <a:extLst>
              <a:ext uri="{FF2B5EF4-FFF2-40B4-BE49-F238E27FC236}">
                <a16:creationId xmlns:a16="http://schemas.microsoft.com/office/drawing/2014/main" id="{01474A14-CFE6-4FAA-BA17-301C8B91D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7" y="249215"/>
            <a:ext cx="4267200" cy="36423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se3.mm.bing.net/th?id=OIP.Y6XX573b9FPcbJs_76kJngHaEb&amp;pid=15.1&amp;P=0&amp;w=253&amp;h=153">
            <a:extLst>
              <a:ext uri="{FF2B5EF4-FFF2-40B4-BE49-F238E27FC236}">
                <a16:creationId xmlns:a16="http://schemas.microsoft.com/office/drawing/2014/main" id="{329BE413-53D4-4931-A109-93A541552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782786"/>
            <a:ext cx="3976688" cy="25265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se4.mm.bing.net/th?id=OIP.jpQScJvSk9Gs2R6sAJrVWQHaFj&amp;pid=15.1&amp;P=0&amp;w=236&amp;h=178">
            <a:extLst>
              <a:ext uri="{FF2B5EF4-FFF2-40B4-BE49-F238E27FC236}">
                <a16:creationId xmlns:a16="http://schemas.microsoft.com/office/drawing/2014/main" id="{5124A8A1-164E-4940-8904-4BBBE5374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057" y="146957"/>
            <a:ext cx="3609976" cy="363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105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Holy Spirit</a:t>
            </a:r>
          </a:p>
        </p:txBody>
      </p:sp>
      <p:sp>
        <p:nvSpPr>
          <p:cNvPr id="3" name="Content Placeholder 2"/>
          <p:cNvSpPr>
            <a:spLocks noGrp="1"/>
          </p:cNvSpPr>
          <p:nvPr>
            <p:ph idx="1"/>
          </p:nvPr>
        </p:nvSpPr>
        <p:spPr/>
        <p:txBody>
          <a:bodyPr/>
          <a:lstStyle/>
          <a:p>
            <a:pPr>
              <a:buNone/>
            </a:pPr>
            <a:r>
              <a:rPr lang="en-US" dirty="0"/>
              <a:t>1.</a:t>
            </a:r>
            <a:r>
              <a:rPr lang="en-US" u="sng" dirty="0"/>
              <a:t>The Spirit did not always reside</a:t>
            </a:r>
            <a:r>
              <a:rPr lang="en-US" dirty="0"/>
              <a:t>:~ Psalm 51:11~ And do not take your Holy Spirit from me.</a:t>
            </a:r>
          </a:p>
          <a:p>
            <a:pPr>
              <a:buNone/>
            </a:pPr>
            <a:r>
              <a:rPr lang="en-US" dirty="0"/>
              <a:t>2.</a:t>
            </a:r>
            <a:r>
              <a:rPr lang="en-US" u="sng" dirty="0"/>
              <a:t>Just ask</a:t>
            </a:r>
            <a:r>
              <a:rPr lang="en-US" dirty="0"/>
              <a:t>:~ Luke 11:13~ How much more will your heavenly Father give the Holy Spirit to those who ask Him?</a:t>
            </a:r>
          </a:p>
          <a:p>
            <a:pPr>
              <a:buNone/>
            </a:pPr>
            <a:r>
              <a:rPr lang="en-US" dirty="0"/>
              <a:t>3.</a:t>
            </a:r>
            <a:r>
              <a:rPr lang="en-US" u="sng" dirty="0"/>
              <a:t>You can recall</a:t>
            </a:r>
            <a:r>
              <a:rPr lang="en-US" dirty="0"/>
              <a:t>: ~ John 14:26~ But the Helper the Holy Spirit, he will teach you all things.</a:t>
            </a:r>
          </a:p>
          <a:p>
            <a:pPr>
              <a:buNone/>
            </a:pPr>
            <a:r>
              <a:rPr lang="en-US" dirty="0"/>
              <a:t>4. </a:t>
            </a:r>
            <a:r>
              <a:rPr lang="en-US" u="sng" dirty="0"/>
              <a:t>Power</a:t>
            </a:r>
            <a:r>
              <a:rPr lang="en-US" dirty="0"/>
              <a:t>: ~ Acts 1:8 ~ But you will receive power when the Holy Spirit has come upon you .  </a:t>
            </a:r>
          </a:p>
          <a:p>
            <a:pPr>
              <a:buNone/>
            </a:pPr>
            <a:r>
              <a:rPr lang="en-US" dirty="0"/>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Holy Spirit </a:t>
            </a:r>
          </a:p>
        </p:txBody>
      </p:sp>
      <p:sp>
        <p:nvSpPr>
          <p:cNvPr id="3" name="Content Placeholder 2"/>
          <p:cNvSpPr>
            <a:spLocks noGrp="1"/>
          </p:cNvSpPr>
          <p:nvPr>
            <p:ph idx="1"/>
          </p:nvPr>
        </p:nvSpPr>
        <p:spPr/>
        <p:txBody>
          <a:bodyPr/>
          <a:lstStyle/>
          <a:p>
            <a:pPr>
              <a:buNone/>
            </a:pPr>
            <a:r>
              <a:rPr lang="en-US" dirty="0"/>
              <a:t>5.</a:t>
            </a:r>
            <a:r>
              <a:rPr lang="en-US" u="sng" dirty="0"/>
              <a:t>Increase</a:t>
            </a:r>
            <a:r>
              <a:rPr lang="en-US" dirty="0"/>
              <a:t>: ~ Acts 9:31 ~ The Church……in the comfort of the Holy Spirit continued to increase.</a:t>
            </a:r>
          </a:p>
          <a:p>
            <a:pPr>
              <a:buNone/>
            </a:pPr>
            <a:r>
              <a:rPr lang="en-US" dirty="0"/>
              <a:t>6. </a:t>
            </a:r>
            <a:r>
              <a:rPr lang="en-US" u="sng" dirty="0"/>
              <a:t>Joy</a:t>
            </a:r>
            <a:r>
              <a:rPr lang="en-US" dirty="0"/>
              <a:t>: ~ Acts 13:52 ~ And the disciples were continually filled with joy and with the Holy Spirit.</a:t>
            </a:r>
          </a:p>
          <a:p>
            <a:pPr>
              <a:buNone/>
            </a:pPr>
            <a:r>
              <a:rPr lang="en-US" dirty="0"/>
              <a:t>7.</a:t>
            </a:r>
            <a:r>
              <a:rPr lang="en-US" b="1" u="sng" dirty="0"/>
              <a:t>Tongues and Prophecy</a:t>
            </a:r>
            <a:r>
              <a:rPr lang="en-US" dirty="0"/>
              <a:t>: And when Paul had laid his hands upon them , the Holy Spirit came upon them, and they began speaking with tongues and prophesying.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Holy Spirit </a:t>
            </a:r>
          </a:p>
        </p:txBody>
      </p:sp>
      <p:sp>
        <p:nvSpPr>
          <p:cNvPr id="3" name="Content Placeholder 2"/>
          <p:cNvSpPr>
            <a:spLocks noGrp="1"/>
          </p:cNvSpPr>
          <p:nvPr>
            <p:ph idx="1"/>
          </p:nvPr>
        </p:nvSpPr>
        <p:spPr/>
        <p:txBody>
          <a:bodyPr/>
          <a:lstStyle/>
          <a:p>
            <a:pPr>
              <a:buNone/>
            </a:pPr>
            <a:r>
              <a:rPr lang="en-US" dirty="0"/>
              <a:t>8. </a:t>
            </a:r>
            <a:r>
              <a:rPr lang="en-US" u="sng" dirty="0"/>
              <a:t>The Kingdom</a:t>
            </a:r>
            <a:r>
              <a:rPr lang="en-US" dirty="0"/>
              <a:t>: ~ Romans 14:17 ~ The Kingdom of God…is righteousness and peace and joy in the Holy Spirit.</a:t>
            </a:r>
          </a:p>
          <a:p>
            <a:pPr>
              <a:buNone/>
            </a:pPr>
            <a:r>
              <a:rPr lang="en-US" dirty="0"/>
              <a:t>9. </a:t>
            </a:r>
            <a:r>
              <a:rPr lang="en-US" u="sng" dirty="0"/>
              <a:t>The Temple</a:t>
            </a:r>
            <a:r>
              <a:rPr lang="en-US" dirty="0"/>
              <a:t>: ~ 1 Cor 6:19 ~ Your body is a temple of the Holy Spirit.</a:t>
            </a:r>
          </a:p>
          <a:p>
            <a:pPr>
              <a:buNone/>
            </a:pPr>
            <a:r>
              <a:rPr lang="en-US" dirty="0"/>
              <a:t>10. </a:t>
            </a:r>
            <a:r>
              <a:rPr lang="en-US" u="sng" dirty="0"/>
              <a:t>Sealed</a:t>
            </a:r>
            <a:r>
              <a:rPr lang="en-US" dirty="0"/>
              <a:t>: ~ Ephesians 1:13 ~ You were sealed in Him with the Holy Spirit of promise.</a:t>
            </a:r>
          </a:p>
          <a:p>
            <a:pPr>
              <a:buNone/>
            </a:pPr>
            <a:r>
              <a:rPr lang="en-US" dirty="0"/>
              <a:t>11. </a:t>
            </a:r>
            <a:r>
              <a:rPr lang="en-US" u="sng" dirty="0"/>
              <a:t>Guard</a:t>
            </a:r>
            <a:r>
              <a:rPr lang="en-US" dirty="0"/>
              <a:t>: ~ 2 Timothy 1:14 ~ Guard through the Holy Spirit who dwells in us, the treasure which has been entrusted to you.</a:t>
            </a:r>
          </a:p>
          <a:p>
            <a:pPr>
              <a:buNone/>
            </a:pP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Holy Spirit </a:t>
            </a:r>
          </a:p>
        </p:txBody>
      </p:sp>
      <p:sp>
        <p:nvSpPr>
          <p:cNvPr id="3" name="Content Placeholder 2"/>
          <p:cNvSpPr>
            <a:spLocks noGrp="1"/>
          </p:cNvSpPr>
          <p:nvPr>
            <p:ph idx="1"/>
          </p:nvPr>
        </p:nvSpPr>
        <p:spPr/>
        <p:txBody>
          <a:bodyPr>
            <a:normAutofit fontScale="92500"/>
          </a:bodyPr>
          <a:lstStyle/>
          <a:p>
            <a:pPr>
              <a:buNone/>
            </a:pPr>
            <a:r>
              <a:rPr lang="en-US" dirty="0"/>
              <a:t>12. </a:t>
            </a:r>
            <a:r>
              <a:rPr lang="en-US" u="sng" dirty="0"/>
              <a:t>Gifts</a:t>
            </a:r>
            <a:r>
              <a:rPr lang="en-US" dirty="0"/>
              <a:t>: ~ Hebrews 2:4 ~ God also testifying with them , both by signs and wonders and by various miracles and by gifts of the Holy Spirit according to His own will.</a:t>
            </a:r>
          </a:p>
          <a:p>
            <a:pPr>
              <a:buNone/>
            </a:pPr>
            <a:r>
              <a:rPr lang="en-US" dirty="0"/>
              <a:t>13. </a:t>
            </a:r>
            <a:r>
              <a:rPr lang="en-US" u="sng" dirty="0"/>
              <a:t>Sent from Heaven</a:t>
            </a:r>
            <a:r>
              <a:rPr lang="en-US" dirty="0"/>
              <a:t>:  ~  1 Peter 1:12 ~  Have been announced to you through those who preached the gospel to you by the Holy Spirit sent from heaven--- things which angels long to look. </a:t>
            </a:r>
          </a:p>
          <a:p>
            <a:pPr>
              <a:buNone/>
            </a:pPr>
            <a:r>
              <a:rPr lang="en-US" dirty="0"/>
              <a:t>14. </a:t>
            </a:r>
            <a:r>
              <a:rPr lang="en-US" u="sng" dirty="0"/>
              <a:t>Pray</a:t>
            </a:r>
            <a:r>
              <a:rPr lang="en-US" dirty="0"/>
              <a:t>: ~ Jude 1:20 ~ But you, beloved , building yourselves up on your most holy faith , praying in the Holy Spirit.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C020-1821-443D-B436-DB7689A1E38F}"/>
              </a:ext>
            </a:extLst>
          </p:cNvPr>
          <p:cNvSpPr>
            <a:spLocks noGrp="1"/>
          </p:cNvSpPr>
          <p:nvPr>
            <p:ph type="title"/>
          </p:nvPr>
        </p:nvSpPr>
        <p:spPr/>
        <p:txBody>
          <a:bodyPr/>
          <a:lstStyle/>
          <a:p>
            <a:r>
              <a:rPr lang="en-US" dirty="0"/>
              <a:t>DIE TO LIVE</a:t>
            </a:r>
          </a:p>
        </p:txBody>
      </p:sp>
      <p:sp>
        <p:nvSpPr>
          <p:cNvPr id="3" name="Content Placeholder 2">
            <a:extLst>
              <a:ext uri="{FF2B5EF4-FFF2-40B4-BE49-F238E27FC236}">
                <a16:creationId xmlns:a16="http://schemas.microsoft.com/office/drawing/2014/main" id="{19E4CE77-967C-43B1-8DF9-548FBB5FB9E6}"/>
              </a:ext>
            </a:extLst>
          </p:cNvPr>
          <p:cNvSpPr>
            <a:spLocks noGrp="1"/>
          </p:cNvSpPr>
          <p:nvPr>
            <p:ph idx="1"/>
          </p:nvPr>
        </p:nvSpPr>
        <p:spPr/>
        <p:txBody>
          <a:bodyPr/>
          <a:lstStyle/>
          <a:p>
            <a:pPr marL="137160" indent="0">
              <a:buNone/>
            </a:pPr>
            <a:r>
              <a:rPr lang="en-US" dirty="0"/>
              <a:t>Galatians 2:20  I have been crucified with Christ and I no longer live, but Christ lives in me. </a:t>
            </a:r>
          </a:p>
          <a:p>
            <a:pPr marL="137160" indent="0">
              <a:buNone/>
            </a:pPr>
            <a:endParaRPr lang="en-US" dirty="0"/>
          </a:p>
          <a:p>
            <a:pPr marL="137160" indent="0">
              <a:buNone/>
            </a:pPr>
            <a:endParaRPr lang="en-US" dirty="0"/>
          </a:p>
        </p:txBody>
      </p:sp>
      <p:pic>
        <p:nvPicPr>
          <p:cNvPr id="2050" name="Picture 2" descr="See the source image">
            <a:extLst>
              <a:ext uri="{FF2B5EF4-FFF2-40B4-BE49-F238E27FC236}">
                <a16:creationId xmlns:a16="http://schemas.microsoft.com/office/drawing/2014/main" id="{2762AB7D-9E3C-4977-A065-0E257774A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456" y="3352800"/>
            <a:ext cx="514508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4576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4ED6-879F-168C-1B96-0331C24932CA}"/>
              </a:ext>
            </a:extLst>
          </p:cNvPr>
          <p:cNvSpPr>
            <a:spLocks noGrp="1"/>
          </p:cNvSpPr>
          <p:nvPr>
            <p:ph type="title"/>
          </p:nvPr>
        </p:nvSpPr>
        <p:spPr/>
        <p:txBody>
          <a:bodyPr>
            <a:normAutofit fontScale="90000"/>
          </a:bodyPr>
          <a:lstStyle/>
          <a:p>
            <a:r>
              <a:rPr lang="en-US" dirty="0"/>
              <a:t>How can we walk in wonder and amazement that the power of the Living God is in us?</a:t>
            </a:r>
          </a:p>
        </p:txBody>
      </p:sp>
      <p:sp>
        <p:nvSpPr>
          <p:cNvPr id="3" name="Content Placeholder 2">
            <a:extLst>
              <a:ext uri="{FF2B5EF4-FFF2-40B4-BE49-F238E27FC236}">
                <a16:creationId xmlns:a16="http://schemas.microsoft.com/office/drawing/2014/main" id="{F8A860E4-A3BF-6DF5-6EFA-2C8E0941793D}"/>
              </a:ext>
            </a:extLst>
          </p:cNvPr>
          <p:cNvSpPr>
            <a:spLocks noGrp="1"/>
          </p:cNvSpPr>
          <p:nvPr>
            <p:ph idx="1"/>
          </p:nvPr>
        </p:nvSpPr>
        <p:spPr>
          <a:xfrm>
            <a:off x="457200" y="2362200"/>
            <a:ext cx="8229600" cy="3947160"/>
          </a:xfrm>
        </p:spPr>
        <p:txBody>
          <a:bodyPr/>
          <a:lstStyle/>
          <a:p>
            <a:pPr marL="137160" indent="0">
              <a:buNone/>
            </a:pPr>
            <a:r>
              <a:rPr lang="en-US" dirty="0"/>
              <a:t>                 I Thessalonians 5:23-24.</a:t>
            </a:r>
          </a:p>
          <a:p>
            <a:pPr marL="137160" indent="0">
              <a:buNone/>
            </a:pPr>
            <a:endParaRPr lang="en-US" dirty="0"/>
          </a:p>
          <a:p>
            <a:pPr marL="137160" indent="0">
              <a:buNone/>
            </a:pPr>
            <a:endParaRPr lang="en-US" dirty="0"/>
          </a:p>
          <a:p>
            <a:pPr marL="137160" indent="0">
              <a:buNone/>
            </a:pPr>
            <a:r>
              <a:rPr lang="en-US" dirty="0"/>
              <a:t>                             HE WILL DO IT!</a:t>
            </a:r>
          </a:p>
          <a:p>
            <a:endParaRPr lang="en-US" dirty="0"/>
          </a:p>
          <a:p>
            <a:endParaRPr lang="en-US" dirty="0"/>
          </a:p>
        </p:txBody>
      </p:sp>
    </p:spTree>
    <p:extLst>
      <p:ext uri="{BB962C8B-B14F-4D97-AF65-F5344CB8AC3E}">
        <p14:creationId xmlns:p14="http://schemas.microsoft.com/office/powerpoint/2010/main" val="10881118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Conclusion</a:t>
            </a:r>
          </a:p>
        </p:txBody>
      </p:sp>
      <p:sp>
        <p:nvSpPr>
          <p:cNvPr id="3" name="Content Placeholder 2"/>
          <p:cNvSpPr>
            <a:spLocks noGrp="1"/>
          </p:cNvSpPr>
          <p:nvPr>
            <p:ph idx="1"/>
          </p:nvPr>
        </p:nvSpPr>
        <p:spPr/>
        <p:txBody>
          <a:bodyPr>
            <a:normAutofit fontScale="70000" lnSpcReduction="20000"/>
          </a:bodyPr>
          <a:lstStyle/>
          <a:p>
            <a:pPr marL="137160" indent="0">
              <a:buNone/>
            </a:pPr>
            <a:r>
              <a:rPr lang="en-US" dirty="0"/>
              <a:t>Why  do we celebrate Pentecost?</a:t>
            </a:r>
          </a:p>
          <a:p>
            <a:pPr marL="137160" indent="0">
              <a:buNone/>
            </a:pPr>
            <a:endParaRPr lang="en-US" dirty="0"/>
          </a:p>
          <a:p>
            <a:pPr marL="137160" indent="0">
              <a:buNone/>
            </a:pPr>
            <a:r>
              <a:rPr lang="en-US" dirty="0"/>
              <a:t>For the first time in human history we have the Sprit of Christ indwelling us!  It is available to all who believe!!</a:t>
            </a:r>
          </a:p>
          <a:p>
            <a:pPr marL="137160" indent="0">
              <a:buNone/>
            </a:pPr>
            <a:endParaRPr lang="en-US" dirty="0"/>
          </a:p>
          <a:p>
            <a:pPr marL="137160" indent="0">
              <a:buNone/>
            </a:pPr>
            <a:r>
              <a:rPr lang="en-US" dirty="0"/>
              <a:t>We no longer “work” to comply with the Law.</a:t>
            </a:r>
          </a:p>
          <a:p>
            <a:pPr marL="137160" indent="0">
              <a:buNone/>
            </a:pPr>
            <a:r>
              <a:rPr lang="en-US" dirty="0"/>
              <a:t>He has given us the Comforter to transform us.</a:t>
            </a:r>
          </a:p>
          <a:p>
            <a:pPr marL="137160" indent="0">
              <a:buNone/>
            </a:pPr>
            <a:r>
              <a:rPr lang="en-US" dirty="0"/>
              <a:t> </a:t>
            </a:r>
          </a:p>
          <a:p>
            <a:pPr marL="137160" indent="0">
              <a:buNone/>
            </a:pPr>
            <a:r>
              <a:rPr lang="en-US" dirty="0"/>
              <a:t> ( Romans 12:2,  I Thess 5:23-24 )   May God Himself, the God of Peace, sanctify you through and through.   May your whole spirit, soul, and body be kept blameless at the coming of our Lord Jesus Christ.  The One who calls us is faithful and He will do it. </a:t>
            </a:r>
          </a:p>
          <a:p>
            <a:pPr marL="137160" indent="0">
              <a:buNone/>
            </a:pPr>
            <a:endParaRPr lang="en-US" dirty="0"/>
          </a:p>
          <a:p>
            <a:pPr marL="137160" indent="0">
              <a:buNone/>
            </a:pPr>
            <a:r>
              <a:rPr lang="en-US" dirty="0"/>
              <a:t>The Old Testament saints did not have the ministry of the Holy Spirit as we do today.</a:t>
            </a:r>
          </a:p>
        </p:txBody>
      </p:sp>
    </p:spTree>
    <p:extLst>
      <p:ext uri="{BB962C8B-B14F-4D97-AF65-F5344CB8AC3E}">
        <p14:creationId xmlns:p14="http://schemas.microsoft.com/office/powerpoint/2010/main" val="31082135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s://tse4.mm.bing.net/th?id=OIP.lCTaZJ4cLLqRT-5QJc__DwEsDg&amp;pid=15.1&amp;P=0&amp;w=219&amp;h=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206" y="609600"/>
            <a:ext cx="5843588" cy="437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956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https://tse2.mm.bing.net/th?id=OIP.wK2SpGErU0TqOE5fDs_BMgEsDh&amp;pid=15.1&amp;P=0&amp;w=211&amp;h=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610" y="609600"/>
            <a:ext cx="5844779" cy="440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0503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4">
      <a:dk1>
        <a:srgbClr val="FF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9014</TotalTime>
  <Words>5176</Words>
  <Application>Microsoft Macintosh PowerPoint</Application>
  <PresentationFormat>On-screen Show (4:3)</PresentationFormat>
  <Paragraphs>354</Paragraphs>
  <Slides>93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93</vt:i4>
      </vt:variant>
    </vt:vector>
  </HeadingPairs>
  <TitlesOfParts>
    <vt:vector size="100" baseType="lpstr">
      <vt:lpstr>Book Antiqua</vt:lpstr>
      <vt:lpstr>Calibri</vt:lpstr>
      <vt:lpstr>Lucida Sans</vt:lpstr>
      <vt:lpstr>Wingdings</vt:lpstr>
      <vt:lpstr>Wingdings 2</vt:lpstr>
      <vt:lpstr>Wingdings 3</vt:lpstr>
      <vt:lpstr>Apex</vt:lpstr>
      <vt:lpstr>SHAVUOT/PENTECOST</vt:lpstr>
      <vt:lpstr>WONDER AMAZEMENT HOLY SPIRIT IN US</vt:lpstr>
      <vt:lpstr>THREE SEGMENTS</vt:lpstr>
      <vt:lpstr>SECTION ONE INTRODUCTION</vt:lpstr>
      <vt:lpstr>Pentecost/Shavuot</vt:lpstr>
      <vt:lpstr>PowerPoint Presentation</vt:lpstr>
      <vt:lpstr>PowerPoint Presentation</vt:lpstr>
      <vt:lpstr>WHEAT</vt:lpstr>
      <vt:lpstr>DIE TO LIVE</vt:lpstr>
      <vt:lpstr>KING UZZIAH</vt:lpstr>
      <vt:lpstr>KING UZZIAH 2 Chronicles 26</vt:lpstr>
      <vt:lpstr>PENTECOST= HOLINESS</vt:lpstr>
      <vt:lpstr>DIE TO SELF </vt:lpstr>
      <vt:lpstr>Passover to Pentecost</vt:lpstr>
      <vt:lpstr>Synonyms of the Feast</vt:lpstr>
      <vt:lpstr>Why Study the Feasts?</vt:lpstr>
      <vt:lpstr>The Things Revealed</vt:lpstr>
      <vt:lpstr>Jesus Christ in the Feasts</vt:lpstr>
      <vt:lpstr>MEET THREE TIMES A YEAR</vt:lpstr>
      <vt:lpstr>Shavuot</vt:lpstr>
      <vt:lpstr>THE LAW/THE SPIRIT</vt:lpstr>
      <vt:lpstr>Three Times a Year Leviticus 23</vt:lpstr>
      <vt:lpstr>What is the Law?</vt:lpstr>
      <vt:lpstr>First Covenant  Feast of the Giving of the Law</vt:lpstr>
      <vt:lpstr>   Birthday of the New  Covenant Church  </vt:lpstr>
      <vt:lpstr>Section two  nine parallels</vt:lpstr>
      <vt:lpstr>First  Parallel 50th Day The Morrow after the Sabbath</vt:lpstr>
      <vt:lpstr>New Testament 50th day</vt:lpstr>
      <vt:lpstr>Counting the Omer</vt:lpstr>
      <vt:lpstr>LIGHT!!!</vt:lpstr>
      <vt:lpstr>Passover to Pentecost</vt:lpstr>
      <vt:lpstr>Significance of   </vt:lpstr>
      <vt:lpstr>Jubilee    </vt:lpstr>
      <vt:lpstr>Second Parallel Supernatural Manifestations  Pentecost of Exodus</vt:lpstr>
      <vt:lpstr>Mt Sinai</vt:lpstr>
      <vt:lpstr>Mt Zion</vt:lpstr>
      <vt:lpstr>Supernatural Manifestations Pentecost of Acts</vt:lpstr>
      <vt:lpstr>PowerPoint Presentation</vt:lpstr>
      <vt:lpstr>Third Parallel Mt Sinai/Mt Zion</vt:lpstr>
      <vt:lpstr>Mount Zion</vt:lpstr>
      <vt:lpstr>Fourth Parallel Written by the Finger of God</vt:lpstr>
      <vt:lpstr>The Finger Of God</vt:lpstr>
      <vt:lpstr>Written By the Spirit</vt:lpstr>
      <vt:lpstr>PowerPoint Presentation</vt:lpstr>
      <vt:lpstr> Fifth Parallel The Law Instructs</vt:lpstr>
      <vt:lpstr>THE LAW</vt:lpstr>
      <vt:lpstr>Holy Spirit Instructs</vt:lpstr>
      <vt:lpstr>The Holy Spirit Instructs</vt:lpstr>
      <vt:lpstr> Sixth Parallel The  Glory of God on  the Face of Moses</vt:lpstr>
      <vt:lpstr>Glory on the Face of Moses</vt:lpstr>
      <vt:lpstr>Glory of God in the Face of Jesus</vt:lpstr>
      <vt:lpstr>The Glory Of Jesus</vt:lpstr>
      <vt:lpstr>HIS FACE</vt:lpstr>
      <vt:lpstr>Seventh Parallel Glory to Glory</vt:lpstr>
      <vt:lpstr>FREEDOM</vt:lpstr>
      <vt:lpstr>Freedom</vt:lpstr>
      <vt:lpstr>GLORY</vt:lpstr>
      <vt:lpstr>The Glory of the Lord</vt:lpstr>
      <vt:lpstr>Entrance Within the Veil</vt:lpstr>
      <vt:lpstr>Glory Fills the Earth</vt:lpstr>
      <vt:lpstr>Fire/Holy Spirit</vt:lpstr>
      <vt:lpstr>Eighth Parallel  Face Veiled/ Unveiled Face</vt:lpstr>
      <vt:lpstr>Unveiled  Face</vt:lpstr>
      <vt:lpstr> </vt:lpstr>
      <vt:lpstr>Radiant Faces</vt:lpstr>
      <vt:lpstr>Ninth Parallel 3000 Die/3000 Live</vt:lpstr>
      <vt:lpstr>3000 Died</vt:lpstr>
      <vt:lpstr>3000 Made Alive By the Spirit</vt:lpstr>
      <vt:lpstr>Nine Parallels</vt:lpstr>
      <vt:lpstr>SECTION THREE PENTECOST FOR YOU! </vt:lpstr>
      <vt:lpstr>The Rain</vt:lpstr>
      <vt:lpstr>Rain</vt:lpstr>
      <vt:lpstr>The Harvest</vt:lpstr>
      <vt:lpstr>A GRAIN OF  WHEAT</vt:lpstr>
      <vt:lpstr>Presentation of Wave Loaves</vt:lpstr>
      <vt:lpstr>Tenoofaw  Wave Offering</vt:lpstr>
      <vt:lpstr>TWO WAVE LOAVES</vt:lpstr>
      <vt:lpstr>Pentecost</vt:lpstr>
      <vt:lpstr> Fine Flour</vt:lpstr>
      <vt:lpstr>Baked with Leaven</vt:lpstr>
      <vt:lpstr>   Jews and Gentiles Baptized in One Spirit are Christ’s  Wave Offering</vt:lpstr>
      <vt:lpstr>Revelation of the  Tabernacle Order</vt:lpstr>
      <vt:lpstr>A Statute Forever</vt:lpstr>
      <vt:lpstr>Passover Pentecost Tabernacles</vt:lpstr>
      <vt:lpstr>PowerPoint Presentation</vt:lpstr>
      <vt:lpstr>The Holy Spirit</vt:lpstr>
      <vt:lpstr>Holy Spirit </vt:lpstr>
      <vt:lpstr>Holy Spirit </vt:lpstr>
      <vt:lpstr>The Holy Spirit </vt:lpstr>
      <vt:lpstr>How can we walk in wonder and amazement that the power of the Living God is in us?</vt:lpstr>
      <vt:lpstr>In Conclusion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PENTECOST</dc:title>
  <dc:creator>Theresa J.  Flanagan</dc:creator>
  <cp:lastModifiedBy>Anne Pouns</cp:lastModifiedBy>
  <cp:revision>100</cp:revision>
  <dcterms:created xsi:type="dcterms:W3CDTF">2013-04-02T03:03:24Z</dcterms:created>
  <dcterms:modified xsi:type="dcterms:W3CDTF">2023-05-24T18:28:14Z</dcterms:modified>
</cp:coreProperties>
</file>